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57"/>
  </p:notesMasterIdLst>
  <p:sldIdLst>
    <p:sldId id="256" r:id="rId2"/>
    <p:sldId id="344" r:id="rId3"/>
    <p:sldId id="345" r:id="rId4"/>
    <p:sldId id="346"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257" r:id="rId19"/>
    <p:sldId id="270" r:id="rId20"/>
    <p:sldId id="271" r:id="rId21"/>
    <p:sldId id="343" r:id="rId22"/>
    <p:sldId id="347" r:id="rId23"/>
    <p:sldId id="276" r:id="rId24"/>
    <p:sldId id="342" r:id="rId25"/>
    <p:sldId id="277" r:id="rId26"/>
    <p:sldId id="278" r:id="rId27"/>
    <p:sldId id="279" r:id="rId28"/>
    <p:sldId id="280" r:id="rId29"/>
    <p:sldId id="283" r:id="rId30"/>
    <p:sldId id="284" r:id="rId31"/>
    <p:sldId id="267" r:id="rId32"/>
    <p:sldId id="305" r:id="rId33"/>
    <p:sldId id="306" r:id="rId34"/>
    <p:sldId id="300" r:id="rId35"/>
    <p:sldId id="304" r:id="rId36"/>
    <p:sldId id="315" r:id="rId37"/>
    <p:sldId id="313" r:id="rId38"/>
    <p:sldId id="348" r:id="rId39"/>
    <p:sldId id="312" r:id="rId40"/>
    <p:sldId id="349" r:id="rId41"/>
    <p:sldId id="316" r:id="rId42"/>
    <p:sldId id="327" r:id="rId43"/>
    <p:sldId id="328" r:id="rId44"/>
    <p:sldId id="329" r:id="rId45"/>
    <p:sldId id="363" r:id="rId46"/>
    <p:sldId id="367" r:id="rId47"/>
    <p:sldId id="330" r:id="rId48"/>
    <p:sldId id="341" r:id="rId49"/>
    <p:sldId id="331" r:id="rId50"/>
    <p:sldId id="332" r:id="rId51"/>
    <p:sldId id="334" r:id="rId52"/>
    <p:sldId id="335" r:id="rId53"/>
    <p:sldId id="336" r:id="rId54"/>
    <p:sldId id="364" r:id="rId55"/>
    <p:sldId id="34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81"/>
  </p:normalViewPr>
  <p:slideViewPr>
    <p:cSldViewPr snapToGrid="0" snapToObjects="1">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A27BC-A23F-42EF-8F11-56EBBE786A5B}"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53414AA9-BCF3-4EF5-8D4C-4060CE3EC7E5}">
      <dgm:prSet custT="1"/>
      <dgm:spPr/>
      <dgm:t>
        <a:bodyPr/>
        <a:lstStyle/>
        <a:p>
          <a:r>
            <a:rPr lang="en-US" sz="2000" dirty="0"/>
            <a:t>Serious issues and feelings are avoided, and people focus on being busy with routines such as: organization, who does what, when to meet, etc. </a:t>
          </a:r>
          <a:endParaRPr lang="en-US" sz="2000" b="1" dirty="0"/>
        </a:p>
      </dgm:t>
    </dgm:pt>
    <dgm:pt modelId="{6D6F868D-29B2-411D-A639-BF7936847C0F}" type="parTrans" cxnId="{8E62F6D9-090C-436D-8CE7-BB1C1269E14F}">
      <dgm:prSet/>
      <dgm:spPr/>
      <dgm:t>
        <a:bodyPr/>
        <a:lstStyle/>
        <a:p>
          <a:endParaRPr lang="en-US" sz="2000"/>
        </a:p>
      </dgm:t>
    </dgm:pt>
    <dgm:pt modelId="{37802E6F-4DC9-4280-AC05-F445905E8E5E}" type="sibTrans" cxnId="{8E62F6D9-090C-436D-8CE7-BB1C1269E14F}">
      <dgm:prSet/>
      <dgm:spPr/>
      <dgm:t>
        <a:bodyPr/>
        <a:lstStyle/>
        <a:p>
          <a:endParaRPr lang="en-US" sz="2000"/>
        </a:p>
      </dgm:t>
    </dgm:pt>
    <dgm:pt modelId="{6EC34D44-A0F3-4D50-94DC-9A15A6A37AD7}">
      <dgm:prSet custT="1"/>
      <dgm:spPr/>
      <dgm:t>
        <a:bodyPr/>
        <a:lstStyle/>
        <a:p>
          <a:r>
            <a:rPr lang="en-US" sz="2000" dirty="0"/>
            <a:t>Individuals are also gathering information and impressions about each other and about the scope of the task and how to approach it.</a:t>
          </a:r>
        </a:p>
      </dgm:t>
    </dgm:pt>
    <dgm:pt modelId="{12158D27-D63C-4379-A13D-CD0C7D1453D6}" type="parTrans" cxnId="{615EB5DE-2843-4639-B598-9F736C9C3F5F}">
      <dgm:prSet/>
      <dgm:spPr/>
      <dgm:t>
        <a:bodyPr/>
        <a:lstStyle/>
        <a:p>
          <a:endParaRPr lang="en-US" sz="2000"/>
        </a:p>
      </dgm:t>
    </dgm:pt>
    <dgm:pt modelId="{F3356A58-A312-458B-B914-BD2A465539B6}" type="sibTrans" cxnId="{615EB5DE-2843-4639-B598-9F736C9C3F5F}">
      <dgm:prSet/>
      <dgm:spPr/>
      <dgm:t>
        <a:bodyPr/>
        <a:lstStyle/>
        <a:p>
          <a:endParaRPr lang="en-US" sz="2000"/>
        </a:p>
      </dgm:t>
    </dgm:pt>
    <dgm:pt modelId="{E9349DF8-4232-46DA-85DF-2103B7F6778A}">
      <dgm:prSet custT="1"/>
      <dgm:spPr/>
      <dgm:t>
        <a:bodyPr/>
        <a:lstStyle/>
        <a:p>
          <a:r>
            <a:rPr lang="en-US" sz="2000" dirty="0"/>
            <a:t>In the </a:t>
          </a:r>
          <a:r>
            <a:rPr lang="en-US" sz="2000" i="1" dirty="0"/>
            <a:t>first stages</a:t>
          </a:r>
          <a:r>
            <a:rPr lang="en-US" sz="2000" dirty="0"/>
            <a:t> of group building, the individual’s behavior is driven by a desire to be accepted by the others and to avoid controversy or conflict.</a:t>
          </a:r>
        </a:p>
      </dgm:t>
    </dgm:pt>
    <dgm:pt modelId="{FBAF0BD7-23A3-4467-B2A4-D14353AD2C6D}" type="sibTrans" cxnId="{18C31337-F933-4DC0-A259-BC2A9DE54F12}">
      <dgm:prSet/>
      <dgm:spPr/>
      <dgm:t>
        <a:bodyPr/>
        <a:lstStyle/>
        <a:p>
          <a:endParaRPr lang="en-US"/>
        </a:p>
      </dgm:t>
    </dgm:pt>
    <dgm:pt modelId="{7AD6360C-8431-4D1E-AA3A-1CDF59BAB497}" type="parTrans" cxnId="{18C31337-F933-4DC0-A259-BC2A9DE54F12}">
      <dgm:prSet/>
      <dgm:spPr/>
      <dgm:t>
        <a:bodyPr/>
        <a:lstStyle/>
        <a:p>
          <a:endParaRPr lang="en-US"/>
        </a:p>
      </dgm:t>
    </dgm:pt>
    <dgm:pt modelId="{4835DB12-0E99-4773-A608-C0D42BBB77FE}" type="pres">
      <dgm:prSet presAssocID="{F41A27BC-A23F-42EF-8F11-56EBBE786A5B}" presName="linear" presStyleCnt="0">
        <dgm:presLayoutVars>
          <dgm:animLvl val="lvl"/>
          <dgm:resizeHandles val="exact"/>
        </dgm:presLayoutVars>
      </dgm:prSet>
      <dgm:spPr/>
    </dgm:pt>
    <dgm:pt modelId="{E8565A5C-FDF1-40DC-8AAB-7FB36F63D3DD}" type="pres">
      <dgm:prSet presAssocID="{E9349DF8-4232-46DA-85DF-2103B7F6778A}" presName="parentText" presStyleLbl="node1" presStyleIdx="0" presStyleCnt="3">
        <dgm:presLayoutVars>
          <dgm:chMax val="0"/>
          <dgm:bulletEnabled val="1"/>
        </dgm:presLayoutVars>
      </dgm:prSet>
      <dgm:spPr/>
    </dgm:pt>
    <dgm:pt modelId="{9916FCEB-91AD-4142-BC6B-5DFEB7432523}" type="pres">
      <dgm:prSet presAssocID="{FBAF0BD7-23A3-4467-B2A4-D14353AD2C6D}" presName="spacer" presStyleCnt="0"/>
      <dgm:spPr/>
    </dgm:pt>
    <dgm:pt modelId="{8E310B71-6455-4894-9B97-56F35748D1F3}" type="pres">
      <dgm:prSet presAssocID="{53414AA9-BCF3-4EF5-8D4C-4060CE3EC7E5}" presName="parentText" presStyleLbl="node1" presStyleIdx="1" presStyleCnt="3">
        <dgm:presLayoutVars>
          <dgm:chMax val="0"/>
          <dgm:bulletEnabled val="1"/>
        </dgm:presLayoutVars>
      </dgm:prSet>
      <dgm:spPr/>
    </dgm:pt>
    <dgm:pt modelId="{6A3CFF81-02D3-4171-9299-9E432A3314DB}" type="pres">
      <dgm:prSet presAssocID="{37802E6F-4DC9-4280-AC05-F445905E8E5E}" presName="spacer" presStyleCnt="0"/>
      <dgm:spPr/>
    </dgm:pt>
    <dgm:pt modelId="{C0ACBA87-F84E-42B9-93C9-A29E57A35E66}" type="pres">
      <dgm:prSet presAssocID="{6EC34D44-A0F3-4D50-94DC-9A15A6A37AD7}" presName="parentText" presStyleLbl="node1" presStyleIdx="2" presStyleCnt="3">
        <dgm:presLayoutVars>
          <dgm:chMax val="0"/>
          <dgm:bulletEnabled val="1"/>
        </dgm:presLayoutVars>
      </dgm:prSet>
      <dgm:spPr/>
    </dgm:pt>
  </dgm:ptLst>
  <dgm:cxnLst>
    <dgm:cxn modelId="{23D64823-F8B7-43A0-97D0-D0C57552F235}" type="presOf" srcId="{E9349DF8-4232-46DA-85DF-2103B7F6778A}" destId="{E8565A5C-FDF1-40DC-8AAB-7FB36F63D3DD}" srcOrd="0" destOrd="0" presId="urn:microsoft.com/office/officeart/2005/8/layout/vList2"/>
    <dgm:cxn modelId="{18C31337-F933-4DC0-A259-BC2A9DE54F12}" srcId="{F41A27BC-A23F-42EF-8F11-56EBBE786A5B}" destId="{E9349DF8-4232-46DA-85DF-2103B7F6778A}" srcOrd="0" destOrd="0" parTransId="{7AD6360C-8431-4D1E-AA3A-1CDF59BAB497}" sibTransId="{FBAF0BD7-23A3-4467-B2A4-D14353AD2C6D}"/>
    <dgm:cxn modelId="{18A0E7D6-B078-478C-AFEF-660FD5D06600}" type="presOf" srcId="{53414AA9-BCF3-4EF5-8D4C-4060CE3EC7E5}" destId="{8E310B71-6455-4894-9B97-56F35748D1F3}" srcOrd="0" destOrd="0" presId="urn:microsoft.com/office/officeart/2005/8/layout/vList2"/>
    <dgm:cxn modelId="{8E62F6D9-090C-436D-8CE7-BB1C1269E14F}" srcId="{F41A27BC-A23F-42EF-8F11-56EBBE786A5B}" destId="{53414AA9-BCF3-4EF5-8D4C-4060CE3EC7E5}" srcOrd="1" destOrd="0" parTransId="{6D6F868D-29B2-411D-A639-BF7936847C0F}" sibTransId="{37802E6F-4DC9-4280-AC05-F445905E8E5E}"/>
    <dgm:cxn modelId="{615EB5DE-2843-4639-B598-9F736C9C3F5F}" srcId="{F41A27BC-A23F-42EF-8F11-56EBBE786A5B}" destId="{6EC34D44-A0F3-4D50-94DC-9A15A6A37AD7}" srcOrd="2" destOrd="0" parTransId="{12158D27-D63C-4379-A13D-CD0C7D1453D6}" sibTransId="{F3356A58-A312-458B-B914-BD2A465539B6}"/>
    <dgm:cxn modelId="{9B4ABEE4-4C9D-4D40-B473-D8C7DB6A6658}" type="presOf" srcId="{6EC34D44-A0F3-4D50-94DC-9A15A6A37AD7}" destId="{C0ACBA87-F84E-42B9-93C9-A29E57A35E66}" srcOrd="0" destOrd="0" presId="urn:microsoft.com/office/officeart/2005/8/layout/vList2"/>
    <dgm:cxn modelId="{5734FFEA-5B4F-430D-B353-52E99D4E69B9}" type="presOf" srcId="{F41A27BC-A23F-42EF-8F11-56EBBE786A5B}" destId="{4835DB12-0E99-4773-A608-C0D42BBB77FE}" srcOrd="0" destOrd="0" presId="urn:microsoft.com/office/officeart/2005/8/layout/vList2"/>
    <dgm:cxn modelId="{20FF906B-8728-4134-BFB3-A860F521D9F0}" type="presParOf" srcId="{4835DB12-0E99-4773-A608-C0D42BBB77FE}" destId="{E8565A5C-FDF1-40DC-8AAB-7FB36F63D3DD}" srcOrd="0" destOrd="0" presId="urn:microsoft.com/office/officeart/2005/8/layout/vList2"/>
    <dgm:cxn modelId="{4932AEF1-9FF2-4FD2-A7A9-DD0AEA402E3F}" type="presParOf" srcId="{4835DB12-0E99-4773-A608-C0D42BBB77FE}" destId="{9916FCEB-91AD-4142-BC6B-5DFEB7432523}" srcOrd="1" destOrd="0" presId="urn:microsoft.com/office/officeart/2005/8/layout/vList2"/>
    <dgm:cxn modelId="{EC08D8B7-DF18-44DF-9D19-D5B49F7A06A6}" type="presParOf" srcId="{4835DB12-0E99-4773-A608-C0D42BBB77FE}" destId="{8E310B71-6455-4894-9B97-56F35748D1F3}" srcOrd="2" destOrd="0" presId="urn:microsoft.com/office/officeart/2005/8/layout/vList2"/>
    <dgm:cxn modelId="{454F5201-7759-4EC1-A8F3-81E67ED94EC2}" type="presParOf" srcId="{4835DB12-0E99-4773-A608-C0D42BBB77FE}" destId="{6A3CFF81-02D3-4171-9299-9E432A3314DB}" srcOrd="3" destOrd="0" presId="urn:microsoft.com/office/officeart/2005/8/layout/vList2"/>
    <dgm:cxn modelId="{C46D65C6-79BD-4245-9AEE-CC3FDE0523B5}" type="presParOf" srcId="{4835DB12-0E99-4773-A608-C0D42BBB77FE}" destId="{C0ACBA87-F84E-42B9-93C9-A29E57A35E66}"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A27BC-A23F-42EF-8F11-56EBBE786A5B}"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53414AA9-BCF3-4EF5-8D4C-4060CE3EC7E5}">
      <dgm:prSet custT="1"/>
      <dgm:spPr/>
      <dgm:t>
        <a:bodyPr/>
        <a:lstStyle/>
        <a:p>
          <a:r>
            <a:rPr lang="en-US" sz="2000" dirty="0"/>
            <a:t>The forming stage of any team is important because in this stage, the members of the team get to know one another</a:t>
          </a:r>
          <a:r>
            <a:rPr lang="en-US" sz="2000" b="1" dirty="0"/>
            <a:t>.</a:t>
          </a:r>
        </a:p>
      </dgm:t>
    </dgm:pt>
    <dgm:pt modelId="{6D6F868D-29B2-411D-A639-BF7936847C0F}" type="parTrans" cxnId="{8E62F6D9-090C-436D-8CE7-BB1C1269E14F}">
      <dgm:prSet/>
      <dgm:spPr/>
      <dgm:t>
        <a:bodyPr/>
        <a:lstStyle/>
        <a:p>
          <a:endParaRPr lang="en-US" sz="2000"/>
        </a:p>
      </dgm:t>
    </dgm:pt>
    <dgm:pt modelId="{37802E6F-4DC9-4280-AC05-F445905E8E5E}" type="sibTrans" cxnId="{8E62F6D9-090C-436D-8CE7-BB1C1269E14F}">
      <dgm:prSet/>
      <dgm:spPr/>
      <dgm:t>
        <a:bodyPr/>
        <a:lstStyle/>
        <a:p>
          <a:endParaRPr lang="en-US" sz="2000"/>
        </a:p>
      </dgm:t>
    </dgm:pt>
    <dgm:pt modelId="{6EC34D44-A0F3-4D50-94DC-9A15A6A37AD7}">
      <dgm:prSet custT="1"/>
      <dgm:spPr/>
      <dgm:t>
        <a:bodyPr/>
        <a:lstStyle/>
        <a:p>
          <a:endParaRPr lang="en-US" sz="1800" dirty="0"/>
        </a:p>
        <a:p>
          <a:r>
            <a:rPr lang="en-US" sz="2000" dirty="0"/>
            <a:t>This is a comfortable stage to be in, but the avoidance of conflict and threat means that not much actually gets done.</a:t>
          </a:r>
        </a:p>
      </dgm:t>
    </dgm:pt>
    <dgm:pt modelId="{12158D27-D63C-4379-A13D-CD0C7D1453D6}" type="parTrans" cxnId="{615EB5DE-2843-4639-B598-9F736C9C3F5F}">
      <dgm:prSet/>
      <dgm:spPr/>
      <dgm:t>
        <a:bodyPr/>
        <a:lstStyle/>
        <a:p>
          <a:endParaRPr lang="en-US" sz="2000"/>
        </a:p>
      </dgm:t>
    </dgm:pt>
    <dgm:pt modelId="{F3356A58-A312-458B-B914-BD2A465539B6}" type="sibTrans" cxnId="{615EB5DE-2843-4639-B598-9F736C9C3F5F}">
      <dgm:prSet/>
      <dgm:spPr/>
      <dgm:t>
        <a:bodyPr/>
        <a:lstStyle/>
        <a:p>
          <a:endParaRPr lang="en-US" sz="2000"/>
        </a:p>
      </dgm:t>
    </dgm:pt>
    <dgm:pt modelId="{E9349DF8-4232-46DA-85DF-2103B7F6778A}">
      <dgm:prSet custT="1"/>
      <dgm:spPr/>
      <dgm:t>
        <a:bodyPr/>
        <a:lstStyle/>
        <a:p>
          <a:r>
            <a:rPr lang="en-US" sz="2000" dirty="0"/>
            <a:t>Supervisors of the team tend to need to be directive during this phase.</a:t>
          </a:r>
        </a:p>
      </dgm:t>
    </dgm:pt>
    <dgm:pt modelId="{7AD6360C-8431-4D1E-AA3A-1CDF59BAB497}" type="parTrans" cxnId="{18C31337-F933-4DC0-A259-BC2A9DE54F12}">
      <dgm:prSet/>
      <dgm:spPr/>
      <dgm:t>
        <a:bodyPr/>
        <a:lstStyle/>
        <a:p>
          <a:endParaRPr lang="en-US"/>
        </a:p>
      </dgm:t>
    </dgm:pt>
    <dgm:pt modelId="{FBAF0BD7-23A3-4467-B2A4-D14353AD2C6D}" type="sibTrans" cxnId="{18C31337-F933-4DC0-A259-BC2A9DE54F12}">
      <dgm:prSet/>
      <dgm:spPr/>
      <dgm:t>
        <a:bodyPr/>
        <a:lstStyle/>
        <a:p>
          <a:endParaRPr lang="en-US"/>
        </a:p>
      </dgm:t>
    </dgm:pt>
    <dgm:pt modelId="{4835DB12-0E99-4773-A608-C0D42BBB77FE}" type="pres">
      <dgm:prSet presAssocID="{F41A27BC-A23F-42EF-8F11-56EBBE786A5B}" presName="linear" presStyleCnt="0">
        <dgm:presLayoutVars>
          <dgm:animLvl val="lvl"/>
          <dgm:resizeHandles val="exact"/>
        </dgm:presLayoutVars>
      </dgm:prSet>
      <dgm:spPr/>
    </dgm:pt>
    <dgm:pt modelId="{E8565A5C-FDF1-40DC-8AAB-7FB36F63D3DD}" type="pres">
      <dgm:prSet presAssocID="{E9349DF8-4232-46DA-85DF-2103B7F6778A}" presName="parentText" presStyleLbl="node1" presStyleIdx="0" presStyleCnt="3">
        <dgm:presLayoutVars>
          <dgm:chMax val="0"/>
          <dgm:bulletEnabled val="1"/>
        </dgm:presLayoutVars>
      </dgm:prSet>
      <dgm:spPr/>
    </dgm:pt>
    <dgm:pt modelId="{9916FCEB-91AD-4142-BC6B-5DFEB7432523}" type="pres">
      <dgm:prSet presAssocID="{FBAF0BD7-23A3-4467-B2A4-D14353AD2C6D}" presName="spacer" presStyleCnt="0"/>
      <dgm:spPr/>
    </dgm:pt>
    <dgm:pt modelId="{8E310B71-6455-4894-9B97-56F35748D1F3}" type="pres">
      <dgm:prSet presAssocID="{53414AA9-BCF3-4EF5-8D4C-4060CE3EC7E5}" presName="parentText" presStyleLbl="node1" presStyleIdx="1" presStyleCnt="3">
        <dgm:presLayoutVars>
          <dgm:chMax val="0"/>
          <dgm:bulletEnabled val="1"/>
        </dgm:presLayoutVars>
      </dgm:prSet>
      <dgm:spPr/>
    </dgm:pt>
    <dgm:pt modelId="{6A3CFF81-02D3-4171-9299-9E432A3314DB}" type="pres">
      <dgm:prSet presAssocID="{37802E6F-4DC9-4280-AC05-F445905E8E5E}" presName="spacer" presStyleCnt="0"/>
      <dgm:spPr/>
    </dgm:pt>
    <dgm:pt modelId="{C0ACBA87-F84E-42B9-93C9-A29E57A35E66}" type="pres">
      <dgm:prSet presAssocID="{6EC34D44-A0F3-4D50-94DC-9A15A6A37AD7}" presName="parentText" presStyleLbl="node1" presStyleIdx="2" presStyleCnt="3">
        <dgm:presLayoutVars>
          <dgm:chMax val="0"/>
          <dgm:bulletEnabled val="1"/>
        </dgm:presLayoutVars>
      </dgm:prSet>
      <dgm:spPr/>
    </dgm:pt>
  </dgm:ptLst>
  <dgm:cxnLst>
    <dgm:cxn modelId="{23D64823-F8B7-43A0-97D0-D0C57552F235}" type="presOf" srcId="{E9349DF8-4232-46DA-85DF-2103B7F6778A}" destId="{E8565A5C-FDF1-40DC-8AAB-7FB36F63D3DD}" srcOrd="0" destOrd="0" presId="urn:microsoft.com/office/officeart/2005/8/layout/vList2"/>
    <dgm:cxn modelId="{18C31337-F933-4DC0-A259-BC2A9DE54F12}" srcId="{F41A27BC-A23F-42EF-8F11-56EBBE786A5B}" destId="{E9349DF8-4232-46DA-85DF-2103B7F6778A}" srcOrd="0" destOrd="0" parTransId="{7AD6360C-8431-4D1E-AA3A-1CDF59BAB497}" sibTransId="{FBAF0BD7-23A3-4467-B2A4-D14353AD2C6D}"/>
    <dgm:cxn modelId="{18A0E7D6-B078-478C-AFEF-660FD5D06600}" type="presOf" srcId="{53414AA9-BCF3-4EF5-8D4C-4060CE3EC7E5}" destId="{8E310B71-6455-4894-9B97-56F35748D1F3}" srcOrd="0" destOrd="0" presId="urn:microsoft.com/office/officeart/2005/8/layout/vList2"/>
    <dgm:cxn modelId="{8E62F6D9-090C-436D-8CE7-BB1C1269E14F}" srcId="{F41A27BC-A23F-42EF-8F11-56EBBE786A5B}" destId="{53414AA9-BCF3-4EF5-8D4C-4060CE3EC7E5}" srcOrd="1" destOrd="0" parTransId="{6D6F868D-29B2-411D-A639-BF7936847C0F}" sibTransId="{37802E6F-4DC9-4280-AC05-F445905E8E5E}"/>
    <dgm:cxn modelId="{615EB5DE-2843-4639-B598-9F736C9C3F5F}" srcId="{F41A27BC-A23F-42EF-8F11-56EBBE786A5B}" destId="{6EC34D44-A0F3-4D50-94DC-9A15A6A37AD7}" srcOrd="2" destOrd="0" parTransId="{12158D27-D63C-4379-A13D-CD0C7D1453D6}" sibTransId="{F3356A58-A312-458B-B914-BD2A465539B6}"/>
    <dgm:cxn modelId="{9B4ABEE4-4C9D-4D40-B473-D8C7DB6A6658}" type="presOf" srcId="{6EC34D44-A0F3-4D50-94DC-9A15A6A37AD7}" destId="{C0ACBA87-F84E-42B9-93C9-A29E57A35E66}" srcOrd="0" destOrd="0" presId="urn:microsoft.com/office/officeart/2005/8/layout/vList2"/>
    <dgm:cxn modelId="{5734FFEA-5B4F-430D-B353-52E99D4E69B9}" type="presOf" srcId="{F41A27BC-A23F-42EF-8F11-56EBBE786A5B}" destId="{4835DB12-0E99-4773-A608-C0D42BBB77FE}" srcOrd="0" destOrd="0" presId="urn:microsoft.com/office/officeart/2005/8/layout/vList2"/>
    <dgm:cxn modelId="{20FF906B-8728-4134-BFB3-A860F521D9F0}" type="presParOf" srcId="{4835DB12-0E99-4773-A608-C0D42BBB77FE}" destId="{E8565A5C-FDF1-40DC-8AAB-7FB36F63D3DD}" srcOrd="0" destOrd="0" presId="urn:microsoft.com/office/officeart/2005/8/layout/vList2"/>
    <dgm:cxn modelId="{4932AEF1-9FF2-4FD2-A7A9-DD0AEA402E3F}" type="presParOf" srcId="{4835DB12-0E99-4773-A608-C0D42BBB77FE}" destId="{9916FCEB-91AD-4142-BC6B-5DFEB7432523}" srcOrd="1" destOrd="0" presId="urn:microsoft.com/office/officeart/2005/8/layout/vList2"/>
    <dgm:cxn modelId="{EC08D8B7-DF18-44DF-9D19-D5B49F7A06A6}" type="presParOf" srcId="{4835DB12-0E99-4773-A608-C0D42BBB77FE}" destId="{8E310B71-6455-4894-9B97-56F35748D1F3}" srcOrd="2" destOrd="0" presId="urn:microsoft.com/office/officeart/2005/8/layout/vList2"/>
    <dgm:cxn modelId="{454F5201-7759-4EC1-A8F3-81E67ED94EC2}" type="presParOf" srcId="{4835DB12-0E99-4773-A608-C0D42BBB77FE}" destId="{6A3CFF81-02D3-4171-9299-9E432A3314DB}" srcOrd="3" destOrd="0" presId="urn:microsoft.com/office/officeart/2005/8/layout/vList2"/>
    <dgm:cxn modelId="{C46D65C6-79BD-4245-9AEE-CC3FDE0523B5}" type="presParOf" srcId="{4835DB12-0E99-4773-A608-C0D42BBB77FE}" destId="{C0ACBA87-F84E-42B9-93C9-A29E57A35E66}"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65A5C-FDF1-40DC-8AAB-7FB36F63D3DD}">
      <dsp:nvSpPr>
        <dsp:cNvPr id="0" name=""/>
        <dsp:cNvSpPr/>
      </dsp:nvSpPr>
      <dsp:spPr>
        <a:xfrm>
          <a:off x="0" y="1133410"/>
          <a:ext cx="6433309" cy="121680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the </a:t>
          </a:r>
          <a:r>
            <a:rPr lang="en-US" sz="2000" i="1" kern="1200" dirty="0"/>
            <a:t>first stages</a:t>
          </a:r>
          <a:r>
            <a:rPr lang="en-US" sz="2000" kern="1200" dirty="0"/>
            <a:t> of group building, the individual’s behavior is driven by a desire to be accepted by the others and to avoid controversy or conflict.</a:t>
          </a:r>
        </a:p>
      </dsp:txBody>
      <dsp:txXfrm>
        <a:off x="59399" y="1192809"/>
        <a:ext cx="6314511" cy="1098002"/>
      </dsp:txXfrm>
    </dsp:sp>
    <dsp:sp modelId="{8E310B71-6455-4894-9B97-56F35748D1F3}">
      <dsp:nvSpPr>
        <dsp:cNvPr id="0" name=""/>
        <dsp:cNvSpPr/>
      </dsp:nvSpPr>
      <dsp:spPr>
        <a:xfrm>
          <a:off x="0" y="2537411"/>
          <a:ext cx="6433309" cy="121680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Serious issues and feelings are avoided, and people focus on being busy with routines such as: organization, who does what, when to meet, etc. </a:t>
          </a:r>
          <a:endParaRPr lang="en-US" sz="2000" b="1" kern="1200" dirty="0"/>
        </a:p>
      </dsp:txBody>
      <dsp:txXfrm>
        <a:off x="59399" y="2596810"/>
        <a:ext cx="6314511" cy="1098002"/>
      </dsp:txXfrm>
    </dsp:sp>
    <dsp:sp modelId="{C0ACBA87-F84E-42B9-93C9-A29E57A35E66}">
      <dsp:nvSpPr>
        <dsp:cNvPr id="0" name=""/>
        <dsp:cNvSpPr/>
      </dsp:nvSpPr>
      <dsp:spPr>
        <a:xfrm>
          <a:off x="0" y="3941411"/>
          <a:ext cx="6433309" cy="121680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Individuals are also gathering information and impressions about each other and about the scope of the task and how to approach it.</a:t>
          </a:r>
        </a:p>
      </dsp:txBody>
      <dsp:txXfrm>
        <a:off x="59399" y="4000810"/>
        <a:ext cx="631451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65A5C-FDF1-40DC-8AAB-7FB36F63D3DD}">
      <dsp:nvSpPr>
        <dsp:cNvPr id="0" name=""/>
        <dsp:cNvSpPr/>
      </dsp:nvSpPr>
      <dsp:spPr>
        <a:xfrm>
          <a:off x="0" y="848223"/>
          <a:ext cx="6433309" cy="1406924"/>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Supervisors of the team tend to need to be directive during this phase.</a:t>
          </a:r>
        </a:p>
      </dsp:txBody>
      <dsp:txXfrm>
        <a:off x="68680" y="916903"/>
        <a:ext cx="6295949" cy="1269564"/>
      </dsp:txXfrm>
    </dsp:sp>
    <dsp:sp modelId="{8E310B71-6455-4894-9B97-56F35748D1F3}">
      <dsp:nvSpPr>
        <dsp:cNvPr id="0" name=""/>
        <dsp:cNvSpPr/>
      </dsp:nvSpPr>
      <dsp:spPr>
        <a:xfrm>
          <a:off x="0" y="2442348"/>
          <a:ext cx="6433309" cy="1406924"/>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forming stage of any team is important because in this stage, the members of the team get to know one another</a:t>
          </a:r>
          <a:r>
            <a:rPr lang="en-US" sz="2000" b="1" kern="1200" dirty="0"/>
            <a:t>.</a:t>
          </a:r>
        </a:p>
      </dsp:txBody>
      <dsp:txXfrm>
        <a:off x="68680" y="2511028"/>
        <a:ext cx="6295949" cy="1269564"/>
      </dsp:txXfrm>
    </dsp:sp>
    <dsp:sp modelId="{C0ACBA87-F84E-42B9-93C9-A29E57A35E66}">
      <dsp:nvSpPr>
        <dsp:cNvPr id="0" name=""/>
        <dsp:cNvSpPr/>
      </dsp:nvSpPr>
      <dsp:spPr>
        <a:xfrm>
          <a:off x="0" y="4036473"/>
          <a:ext cx="6433309" cy="1406924"/>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2000" kern="1200" dirty="0"/>
            <a:t>This is a comfortable stage to be in, but the avoidance of conflict and threat means that not much actually gets done.</a:t>
          </a:r>
        </a:p>
      </dsp:txBody>
      <dsp:txXfrm>
        <a:off x="68680" y="4105153"/>
        <a:ext cx="6295949" cy="1269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DA5D3-132B-9F45-B40C-D2AEB8153460}"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637D5-29F1-ED4B-B7A3-F99FCEBA5E9E}" type="slidenum">
              <a:rPr lang="en-US" smtClean="0"/>
              <a:t>‹#›</a:t>
            </a:fld>
            <a:endParaRPr lang="en-US"/>
          </a:p>
        </p:txBody>
      </p:sp>
    </p:spTree>
    <p:extLst>
      <p:ext uri="{BB962C8B-B14F-4D97-AF65-F5344CB8AC3E}">
        <p14:creationId xmlns:p14="http://schemas.microsoft.com/office/powerpoint/2010/main" val="197961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dceae26a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5dceae26a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459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457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959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20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64054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787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164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221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97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4/22/2021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883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nd layout">
  <p:cSld name="2nd layout">
    <p:spTree>
      <p:nvGrpSpPr>
        <p:cNvPr id="1" name="Shape 141"/>
        <p:cNvGrpSpPr/>
        <p:nvPr/>
      </p:nvGrpSpPr>
      <p:grpSpPr>
        <a:xfrm>
          <a:off x="0" y="0"/>
          <a:ext cx="0" cy="0"/>
          <a:chOff x="0" y="0"/>
          <a:chExt cx="0" cy="0"/>
        </a:xfrm>
      </p:grpSpPr>
      <p:sp>
        <p:nvSpPr>
          <p:cNvPr id="268" name="Google Shape;268;p11"/>
          <p:cNvSpPr txBox="1">
            <a:spLocks noGrp="1"/>
          </p:cNvSpPr>
          <p:nvPr>
            <p:ph type="title" hasCustomPrompt="1"/>
          </p:nvPr>
        </p:nvSpPr>
        <p:spPr>
          <a:xfrm>
            <a:off x="1851500" y="305633"/>
            <a:ext cx="8489200" cy="12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4800">
                <a:solidFill>
                  <a:schemeClr val="lt1"/>
                </a:solidFill>
              </a:defRPr>
            </a:lvl1pPr>
            <a:lvl2pPr lvl="1" algn="ctr">
              <a:spcBef>
                <a:spcPts val="0"/>
              </a:spcBef>
              <a:spcAft>
                <a:spcPts val="0"/>
              </a:spcAft>
              <a:buClr>
                <a:schemeClr val="lt1"/>
              </a:buClr>
              <a:buSzPts val="8000"/>
              <a:buNone/>
              <a:defRPr sz="10666">
                <a:solidFill>
                  <a:schemeClr val="lt1"/>
                </a:solidFill>
              </a:defRPr>
            </a:lvl2pPr>
            <a:lvl3pPr lvl="2" algn="ctr">
              <a:spcBef>
                <a:spcPts val="0"/>
              </a:spcBef>
              <a:spcAft>
                <a:spcPts val="0"/>
              </a:spcAft>
              <a:buClr>
                <a:schemeClr val="lt1"/>
              </a:buClr>
              <a:buSzPts val="8000"/>
              <a:buNone/>
              <a:defRPr sz="10666">
                <a:solidFill>
                  <a:schemeClr val="lt1"/>
                </a:solidFill>
              </a:defRPr>
            </a:lvl3pPr>
            <a:lvl4pPr lvl="3" algn="ctr">
              <a:spcBef>
                <a:spcPts val="0"/>
              </a:spcBef>
              <a:spcAft>
                <a:spcPts val="0"/>
              </a:spcAft>
              <a:buClr>
                <a:schemeClr val="lt1"/>
              </a:buClr>
              <a:buSzPts val="8000"/>
              <a:buNone/>
              <a:defRPr sz="10666">
                <a:solidFill>
                  <a:schemeClr val="lt1"/>
                </a:solidFill>
              </a:defRPr>
            </a:lvl4pPr>
            <a:lvl5pPr lvl="4" algn="ctr">
              <a:spcBef>
                <a:spcPts val="0"/>
              </a:spcBef>
              <a:spcAft>
                <a:spcPts val="0"/>
              </a:spcAft>
              <a:buClr>
                <a:schemeClr val="lt1"/>
              </a:buClr>
              <a:buSzPts val="8000"/>
              <a:buNone/>
              <a:defRPr sz="10666">
                <a:solidFill>
                  <a:schemeClr val="lt1"/>
                </a:solidFill>
              </a:defRPr>
            </a:lvl5pPr>
            <a:lvl6pPr lvl="5" algn="ctr">
              <a:spcBef>
                <a:spcPts val="0"/>
              </a:spcBef>
              <a:spcAft>
                <a:spcPts val="0"/>
              </a:spcAft>
              <a:buClr>
                <a:schemeClr val="lt1"/>
              </a:buClr>
              <a:buSzPts val="8000"/>
              <a:buNone/>
              <a:defRPr sz="10666">
                <a:solidFill>
                  <a:schemeClr val="lt1"/>
                </a:solidFill>
              </a:defRPr>
            </a:lvl6pPr>
            <a:lvl7pPr lvl="6" algn="ctr">
              <a:spcBef>
                <a:spcPts val="0"/>
              </a:spcBef>
              <a:spcAft>
                <a:spcPts val="0"/>
              </a:spcAft>
              <a:buClr>
                <a:schemeClr val="lt1"/>
              </a:buClr>
              <a:buSzPts val="8000"/>
              <a:buNone/>
              <a:defRPr sz="10666">
                <a:solidFill>
                  <a:schemeClr val="lt1"/>
                </a:solidFill>
              </a:defRPr>
            </a:lvl7pPr>
            <a:lvl8pPr lvl="7" algn="ctr">
              <a:spcBef>
                <a:spcPts val="0"/>
              </a:spcBef>
              <a:spcAft>
                <a:spcPts val="0"/>
              </a:spcAft>
              <a:buClr>
                <a:schemeClr val="lt1"/>
              </a:buClr>
              <a:buSzPts val="8000"/>
              <a:buNone/>
              <a:defRPr sz="10666">
                <a:solidFill>
                  <a:schemeClr val="lt1"/>
                </a:solidFill>
              </a:defRPr>
            </a:lvl8pPr>
            <a:lvl9pPr lvl="8" algn="ctr">
              <a:spcBef>
                <a:spcPts val="0"/>
              </a:spcBef>
              <a:spcAft>
                <a:spcPts val="0"/>
              </a:spcAft>
              <a:buClr>
                <a:schemeClr val="lt1"/>
              </a:buClr>
              <a:buSzPts val="8000"/>
              <a:buNone/>
              <a:defRPr sz="10666">
                <a:solidFill>
                  <a:schemeClr val="lt1"/>
                </a:solidFill>
              </a:defRPr>
            </a:lvl9pPr>
          </a:lstStyle>
          <a:p>
            <a:r>
              <a:t>xx%</a:t>
            </a:r>
          </a:p>
        </p:txBody>
      </p:sp>
      <p:sp>
        <p:nvSpPr>
          <p:cNvPr id="269" name="Google Shape;269;p11"/>
          <p:cNvSpPr txBox="1">
            <a:spLocks noGrp="1"/>
          </p:cNvSpPr>
          <p:nvPr>
            <p:ph type="body" idx="1"/>
          </p:nvPr>
        </p:nvSpPr>
        <p:spPr>
          <a:xfrm>
            <a:off x="1184233" y="1742400"/>
            <a:ext cx="9933600" cy="3254000"/>
          </a:xfrm>
          <a:prstGeom prst="rect">
            <a:avLst/>
          </a:prstGeom>
        </p:spPr>
        <p:txBody>
          <a:bodyPr spcFirstLastPara="1" wrap="square" lIns="91425" tIns="91425" rIns="91425" bIns="91425" anchor="t" anchorCtr="0">
            <a:noAutofit/>
          </a:bodyPr>
          <a:lstStyle>
            <a:lvl1pPr marL="609585" lvl="0" indent="-516454">
              <a:spcBef>
                <a:spcPts val="0"/>
              </a:spcBef>
              <a:spcAft>
                <a:spcPts val="0"/>
              </a:spcAft>
              <a:buClr>
                <a:schemeClr val="lt1"/>
              </a:buClr>
              <a:buSzPts val="2500"/>
              <a:buFont typeface="Maven Pro"/>
              <a:buChar char="●"/>
              <a:defRPr sz="3333">
                <a:solidFill>
                  <a:schemeClr val="lt1"/>
                </a:solidFill>
                <a:latin typeface="Maven Pro"/>
                <a:ea typeface="Maven Pro"/>
                <a:cs typeface="Maven Pro"/>
                <a:sym typeface="Maven Pro"/>
              </a:defRPr>
            </a:lvl1pPr>
            <a:lvl2pPr marL="1219170" lvl="1" indent="-516454">
              <a:spcBef>
                <a:spcPts val="2133"/>
              </a:spcBef>
              <a:spcAft>
                <a:spcPts val="0"/>
              </a:spcAft>
              <a:buClr>
                <a:schemeClr val="lt1"/>
              </a:buClr>
              <a:buSzPts val="2500"/>
              <a:buFont typeface="Maven Pro"/>
              <a:buChar char="○"/>
              <a:defRPr sz="3333">
                <a:solidFill>
                  <a:schemeClr val="lt1"/>
                </a:solidFill>
                <a:latin typeface="Maven Pro"/>
                <a:ea typeface="Maven Pro"/>
                <a:cs typeface="Maven Pro"/>
                <a:sym typeface="Maven Pro"/>
              </a:defRPr>
            </a:lvl2pPr>
            <a:lvl3pPr marL="1828754" lvl="2" indent="-516454">
              <a:spcBef>
                <a:spcPts val="2133"/>
              </a:spcBef>
              <a:spcAft>
                <a:spcPts val="0"/>
              </a:spcAft>
              <a:buClr>
                <a:schemeClr val="lt1"/>
              </a:buClr>
              <a:buSzPts val="2500"/>
              <a:buFont typeface="Maven Pro"/>
              <a:buChar char="■"/>
              <a:defRPr sz="3333">
                <a:solidFill>
                  <a:schemeClr val="lt1"/>
                </a:solidFill>
                <a:latin typeface="Maven Pro"/>
                <a:ea typeface="Maven Pro"/>
                <a:cs typeface="Maven Pro"/>
                <a:sym typeface="Maven Pro"/>
              </a:defRPr>
            </a:lvl3pPr>
            <a:lvl4pPr marL="2438339" lvl="3" indent="-516454">
              <a:spcBef>
                <a:spcPts val="2133"/>
              </a:spcBef>
              <a:spcAft>
                <a:spcPts val="0"/>
              </a:spcAft>
              <a:buClr>
                <a:schemeClr val="lt1"/>
              </a:buClr>
              <a:buSzPts val="2500"/>
              <a:buFont typeface="Maven Pro"/>
              <a:buChar char="●"/>
              <a:defRPr sz="3333">
                <a:solidFill>
                  <a:schemeClr val="lt1"/>
                </a:solidFill>
                <a:latin typeface="Maven Pro"/>
                <a:ea typeface="Maven Pro"/>
                <a:cs typeface="Maven Pro"/>
                <a:sym typeface="Maven Pro"/>
              </a:defRPr>
            </a:lvl4pPr>
            <a:lvl5pPr marL="3047924" lvl="4" indent="-516454">
              <a:spcBef>
                <a:spcPts val="2133"/>
              </a:spcBef>
              <a:spcAft>
                <a:spcPts val="0"/>
              </a:spcAft>
              <a:buClr>
                <a:schemeClr val="lt1"/>
              </a:buClr>
              <a:buSzPts val="2500"/>
              <a:buFont typeface="Maven Pro"/>
              <a:buChar char="○"/>
              <a:defRPr sz="3333">
                <a:solidFill>
                  <a:schemeClr val="lt1"/>
                </a:solidFill>
                <a:latin typeface="Maven Pro"/>
                <a:ea typeface="Maven Pro"/>
                <a:cs typeface="Maven Pro"/>
                <a:sym typeface="Maven Pro"/>
              </a:defRPr>
            </a:lvl5pPr>
            <a:lvl6pPr marL="3657509" lvl="5" indent="-516454">
              <a:spcBef>
                <a:spcPts val="2133"/>
              </a:spcBef>
              <a:spcAft>
                <a:spcPts val="0"/>
              </a:spcAft>
              <a:buClr>
                <a:schemeClr val="lt1"/>
              </a:buClr>
              <a:buSzPts val="2500"/>
              <a:buFont typeface="Maven Pro"/>
              <a:buChar char="■"/>
              <a:defRPr sz="3333">
                <a:solidFill>
                  <a:schemeClr val="lt1"/>
                </a:solidFill>
                <a:latin typeface="Maven Pro"/>
                <a:ea typeface="Maven Pro"/>
                <a:cs typeface="Maven Pro"/>
                <a:sym typeface="Maven Pro"/>
              </a:defRPr>
            </a:lvl6pPr>
            <a:lvl7pPr marL="4267093" lvl="6" indent="-516454">
              <a:spcBef>
                <a:spcPts val="2133"/>
              </a:spcBef>
              <a:spcAft>
                <a:spcPts val="0"/>
              </a:spcAft>
              <a:buClr>
                <a:schemeClr val="lt1"/>
              </a:buClr>
              <a:buSzPts val="2500"/>
              <a:buFont typeface="Maven Pro"/>
              <a:buChar char="●"/>
              <a:defRPr sz="3333">
                <a:solidFill>
                  <a:schemeClr val="lt1"/>
                </a:solidFill>
                <a:latin typeface="Maven Pro"/>
                <a:ea typeface="Maven Pro"/>
                <a:cs typeface="Maven Pro"/>
                <a:sym typeface="Maven Pro"/>
              </a:defRPr>
            </a:lvl7pPr>
            <a:lvl8pPr marL="4876678" lvl="7" indent="-516454">
              <a:spcBef>
                <a:spcPts val="2133"/>
              </a:spcBef>
              <a:spcAft>
                <a:spcPts val="0"/>
              </a:spcAft>
              <a:buClr>
                <a:schemeClr val="lt1"/>
              </a:buClr>
              <a:buSzPts val="2500"/>
              <a:buFont typeface="Maven Pro"/>
              <a:buChar char="○"/>
              <a:defRPr sz="3333">
                <a:solidFill>
                  <a:schemeClr val="lt1"/>
                </a:solidFill>
                <a:latin typeface="Maven Pro"/>
                <a:ea typeface="Maven Pro"/>
                <a:cs typeface="Maven Pro"/>
                <a:sym typeface="Maven Pro"/>
              </a:defRPr>
            </a:lvl8pPr>
            <a:lvl9pPr marL="5486263" lvl="8" indent="-516454">
              <a:spcBef>
                <a:spcPts val="2133"/>
              </a:spcBef>
              <a:spcAft>
                <a:spcPts val="2133"/>
              </a:spcAft>
              <a:buClr>
                <a:schemeClr val="lt1"/>
              </a:buClr>
              <a:buSzPts val="2500"/>
              <a:buFont typeface="Maven Pro"/>
              <a:buChar char="■"/>
              <a:defRPr sz="3333">
                <a:solidFill>
                  <a:schemeClr val="lt1"/>
                </a:solidFill>
                <a:latin typeface="Maven Pro"/>
                <a:ea typeface="Maven Pro"/>
                <a:cs typeface="Maven Pro"/>
                <a:sym typeface="Maven Pro"/>
              </a:defRPr>
            </a:lvl9pPr>
          </a:lstStyle>
          <a:p>
            <a:endParaRPr/>
          </a:p>
        </p:txBody>
      </p:sp>
      <p:sp>
        <p:nvSpPr>
          <p:cNvPr id="270" name="Google Shape;270;p11"/>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7306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207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617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728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23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427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68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890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4/22/2021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8069572"/>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5.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10.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Darrylturpin@yahoo.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8C33-EA37-234B-BE5F-3709ECE7821D}"/>
              </a:ext>
            </a:extLst>
          </p:cNvPr>
          <p:cNvSpPr>
            <a:spLocks noGrp="1"/>
          </p:cNvSpPr>
          <p:nvPr>
            <p:ph type="ctrTitle"/>
          </p:nvPr>
        </p:nvSpPr>
        <p:spPr/>
        <p:txBody>
          <a:bodyPr/>
          <a:lstStyle/>
          <a:p>
            <a:r>
              <a:rPr lang="en-US" dirty="0"/>
              <a:t>H.E.A.T.</a:t>
            </a:r>
          </a:p>
        </p:txBody>
      </p:sp>
      <p:sp>
        <p:nvSpPr>
          <p:cNvPr id="3" name="Subtitle 2">
            <a:extLst>
              <a:ext uri="{FF2B5EF4-FFF2-40B4-BE49-F238E27FC236}">
                <a16:creationId xmlns:a16="http://schemas.microsoft.com/office/drawing/2014/main" id="{10EF2E37-171B-2141-987D-165D6484F62A}"/>
              </a:ext>
            </a:extLst>
          </p:cNvPr>
          <p:cNvSpPr>
            <a:spLocks noGrp="1"/>
          </p:cNvSpPr>
          <p:nvPr>
            <p:ph type="subTitle" idx="1"/>
          </p:nvPr>
        </p:nvSpPr>
        <p:spPr/>
        <p:txBody>
          <a:bodyPr>
            <a:normAutofit lnSpcReduction="10000"/>
          </a:bodyPr>
          <a:lstStyle/>
          <a:p>
            <a:r>
              <a:rPr lang="en-US" dirty="0"/>
              <a:t>IMPLEMENTATION AND FACILITATION</a:t>
            </a:r>
          </a:p>
          <a:p>
            <a:r>
              <a:rPr lang="en-US" dirty="0"/>
              <a:t>Antonio Conway, Assistant Director of Clinical Services</a:t>
            </a:r>
          </a:p>
          <a:p>
            <a:r>
              <a:rPr lang="en-US" dirty="0"/>
              <a:t>Moore Counseling &amp; Mediation Services, Inc.   </a:t>
            </a:r>
          </a:p>
        </p:txBody>
      </p:sp>
      <p:pic>
        <p:nvPicPr>
          <p:cNvPr id="5" name="Picture 4" descr="A picture containing drawing&#10;&#10;Description automatically generated">
            <a:extLst>
              <a:ext uri="{FF2B5EF4-FFF2-40B4-BE49-F238E27FC236}">
                <a16:creationId xmlns:a16="http://schemas.microsoft.com/office/drawing/2014/main" id="{84B81A31-3391-485E-98E1-F5970D59A4C0}"/>
              </a:ext>
            </a:extLst>
          </p:cNvPr>
          <p:cNvPicPr>
            <a:picLocks noChangeAspect="1"/>
          </p:cNvPicPr>
          <p:nvPr/>
        </p:nvPicPr>
        <p:blipFill>
          <a:blip r:embed="rId2"/>
          <a:stretch>
            <a:fillRect/>
          </a:stretch>
        </p:blipFill>
        <p:spPr>
          <a:xfrm>
            <a:off x="9220200" y="2610036"/>
            <a:ext cx="2971800" cy="1568640"/>
          </a:xfrm>
          <a:prstGeom prst="rect">
            <a:avLst/>
          </a:prstGeom>
        </p:spPr>
      </p:pic>
    </p:spTree>
    <p:extLst>
      <p:ext uri="{BB962C8B-B14F-4D97-AF65-F5344CB8AC3E}">
        <p14:creationId xmlns:p14="http://schemas.microsoft.com/office/powerpoint/2010/main" val="156772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fontScale="90000"/>
          </a:bodyPr>
          <a:lstStyle/>
          <a:p>
            <a:pPr algn="ctr"/>
            <a:br>
              <a:rPr lang="en-US" sz="4000" dirty="0">
                <a:solidFill>
                  <a:schemeClr val="tx2"/>
                </a:solidFill>
                <a:latin typeface="Verdana" pitchFamily="34" charset="0"/>
              </a:rPr>
            </a:br>
            <a:r>
              <a:rPr lang="en-US" sz="4000" dirty="0">
                <a:solidFill>
                  <a:schemeClr val="tx2"/>
                </a:solidFill>
                <a:latin typeface="Verdana" pitchFamily="34" charset="0"/>
              </a:rPr>
              <a:t>Four critical areas that contribute to being a better man</a:t>
            </a:r>
            <a:br>
              <a:rPr lang="en-US" sz="3200" dirty="0">
                <a:solidFill>
                  <a:schemeClr val="tx2"/>
                </a:solidFill>
                <a:latin typeface="Verdana" pitchFamily="34" charset="0"/>
              </a:rPr>
            </a:br>
            <a:endParaRPr lang="en-US" sz="4000" b="1" dirty="0"/>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pPr marL="342900" indent="-342900">
              <a:spcBef>
                <a:spcPct val="20000"/>
              </a:spcBef>
              <a:buFontTx/>
              <a:buChar char="•"/>
            </a:pPr>
            <a:endParaRPr lang="en-US" sz="3200" dirty="0">
              <a:latin typeface="Verdana" pitchFamily="34" charset="0"/>
            </a:endParaRPr>
          </a:p>
          <a:p>
            <a:pPr marL="342900" indent="-342900">
              <a:spcBef>
                <a:spcPct val="20000"/>
              </a:spcBef>
              <a:buFontTx/>
              <a:buChar char="•"/>
            </a:pPr>
            <a:r>
              <a:rPr lang="en-US" sz="3200" dirty="0">
                <a:latin typeface="Verdana" pitchFamily="34" charset="0"/>
              </a:rPr>
              <a:t>Self</a:t>
            </a:r>
          </a:p>
          <a:p>
            <a:pPr marL="342900" indent="-342900">
              <a:spcBef>
                <a:spcPct val="20000"/>
              </a:spcBef>
              <a:buFontTx/>
              <a:buChar char="•"/>
            </a:pPr>
            <a:r>
              <a:rPr lang="en-US" sz="3200" dirty="0">
                <a:latin typeface="Verdana" pitchFamily="34" charset="0"/>
              </a:rPr>
              <a:t>Family</a:t>
            </a:r>
          </a:p>
          <a:p>
            <a:pPr marL="342900" indent="-342900">
              <a:spcBef>
                <a:spcPct val="20000"/>
              </a:spcBef>
              <a:buFontTx/>
              <a:buChar char="•"/>
            </a:pPr>
            <a:r>
              <a:rPr lang="en-US" sz="3200" dirty="0">
                <a:latin typeface="Verdana" pitchFamily="34" charset="0"/>
              </a:rPr>
              <a:t>Community</a:t>
            </a:r>
          </a:p>
          <a:p>
            <a:pPr marL="342900" indent="-342900">
              <a:spcBef>
                <a:spcPct val="20000"/>
              </a:spcBef>
              <a:buFontTx/>
              <a:buChar char="•"/>
            </a:pPr>
            <a:r>
              <a:rPr lang="en-US" sz="3200" dirty="0">
                <a:latin typeface="Verdana" pitchFamily="34" charset="0"/>
              </a:rPr>
              <a:t>Spirituality</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18161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RELATIONSHIP WITH SELF</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pPr marL="342900" indent="-342900">
              <a:spcBef>
                <a:spcPct val="20000"/>
              </a:spcBef>
              <a:buFontTx/>
              <a:buChar char="•"/>
            </a:pPr>
            <a:endParaRPr lang="en-US" sz="2800" dirty="0">
              <a:latin typeface="Verdana" pitchFamily="34" charset="0"/>
            </a:endParaRPr>
          </a:p>
          <a:p>
            <a:pPr marL="342900" indent="-342900">
              <a:spcBef>
                <a:spcPct val="20000"/>
              </a:spcBef>
              <a:buFontTx/>
              <a:buChar char="•"/>
            </a:pPr>
            <a:r>
              <a:rPr lang="en-US" sz="2800" dirty="0">
                <a:latin typeface="Verdana" pitchFamily="34" charset="0"/>
              </a:rPr>
              <a:t>Knowledge of self</a:t>
            </a:r>
          </a:p>
          <a:p>
            <a:pPr marL="342900" indent="-342900">
              <a:spcBef>
                <a:spcPct val="20000"/>
              </a:spcBef>
              <a:buFontTx/>
              <a:buChar char="•"/>
            </a:pPr>
            <a:r>
              <a:rPr lang="en-US" sz="2800" dirty="0">
                <a:latin typeface="Verdana" pitchFamily="34" charset="0"/>
              </a:rPr>
              <a:t>Diet</a:t>
            </a:r>
          </a:p>
          <a:p>
            <a:pPr marL="342900" indent="-342900">
              <a:spcBef>
                <a:spcPct val="20000"/>
              </a:spcBef>
              <a:buFontTx/>
              <a:buChar char="•"/>
            </a:pPr>
            <a:r>
              <a:rPr lang="en-US" sz="2800" dirty="0">
                <a:latin typeface="Verdana" pitchFamily="34" charset="0"/>
              </a:rPr>
              <a:t>Health Care</a:t>
            </a:r>
          </a:p>
          <a:p>
            <a:pPr marL="342900" indent="-342900">
              <a:spcBef>
                <a:spcPct val="20000"/>
              </a:spcBef>
              <a:buFontTx/>
              <a:buChar char="•"/>
            </a:pPr>
            <a:r>
              <a:rPr lang="en-US" sz="2800" dirty="0">
                <a:latin typeface="Verdana" pitchFamily="34" charset="0"/>
              </a:rPr>
              <a:t>Education</a:t>
            </a:r>
          </a:p>
          <a:p>
            <a:pPr marL="342900" indent="-342900">
              <a:spcBef>
                <a:spcPct val="20000"/>
              </a:spcBef>
              <a:buFontTx/>
              <a:buChar char="•"/>
            </a:pPr>
            <a:r>
              <a:rPr lang="en-US" sz="2800" dirty="0">
                <a:latin typeface="Verdana" pitchFamily="34" charset="0"/>
              </a:rPr>
              <a:t>Refraining from self-destructive behaviors</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51129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RELATIONSHIP WITH FAMILY</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pPr marL="342900" indent="-342900">
              <a:spcBef>
                <a:spcPct val="20000"/>
              </a:spcBef>
              <a:buFontTx/>
              <a:buChar char="•"/>
            </a:pPr>
            <a:endParaRPr lang="en-US" sz="2800" dirty="0">
              <a:latin typeface="Verdana" pitchFamily="34" charset="0"/>
            </a:endParaRPr>
          </a:p>
          <a:p>
            <a:pPr marL="342900" indent="-342900">
              <a:spcBef>
                <a:spcPct val="20000"/>
              </a:spcBef>
              <a:buFontTx/>
              <a:buChar char="•"/>
            </a:pPr>
            <a:r>
              <a:rPr lang="en-US" sz="2800" dirty="0">
                <a:latin typeface="Verdana" pitchFamily="34" charset="0"/>
              </a:rPr>
              <a:t>Roles</a:t>
            </a:r>
          </a:p>
          <a:p>
            <a:pPr marL="342900" indent="-342900">
              <a:spcBef>
                <a:spcPct val="20000"/>
              </a:spcBef>
              <a:buFontTx/>
              <a:buChar char="•"/>
            </a:pPr>
            <a:r>
              <a:rPr lang="en-US" sz="2800" dirty="0">
                <a:latin typeface="Verdana" pitchFamily="34" charset="0"/>
              </a:rPr>
              <a:t>More than paying child support</a:t>
            </a:r>
          </a:p>
          <a:p>
            <a:pPr marL="342900" indent="-342900">
              <a:spcBef>
                <a:spcPct val="20000"/>
              </a:spcBef>
              <a:buFontTx/>
              <a:buChar char="•"/>
            </a:pPr>
            <a:r>
              <a:rPr lang="en-US" sz="2800" dirty="0">
                <a:latin typeface="Verdana" pitchFamily="34" charset="0"/>
              </a:rPr>
              <a:t>Co-parenting</a:t>
            </a:r>
          </a:p>
          <a:p>
            <a:pPr marL="342900" indent="-342900">
              <a:spcBef>
                <a:spcPct val="20000"/>
              </a:spcBef>
              <a:buFontTx/>
              <a:buChar char="•"/>
            </a:pPr>
            <a:r>
              <a:rPr lang="en-US" sz="2800" dirty="0">
                <a:latin typeface="Verdana" pitchFamily="34" charset="0"/>
              </a:rPr>
              <a:t>You </a:t>
            </a:r>
            <a:r>
              <a:rPr lang="en-US" sz="2800" i="1" dirty="0">
                <a:latin typeface="Verdana" pitchFamily="34" charset="0"/>
              </a:rPr>
              <a:t>choose</a:t>
            </a:r>
            <a:r>
              <a:rPr lang="en-US" sz="2800" dirty="0">
                <a:latin typeface="Verdana" pitchFamily="34" charset="0"/>
              </a:rPr>
              <a:t> the mother of your children</a:t>
            </a:r>
          </a:p>
          <a:p>
            <a:pPr marL="342900" indent="-342900">
              <a:spcBef>
                <a:spcPct val="20000"/>
              </a:spcBef>
              <a:buFontTx/>
              <a:buChar char="•"/>
            </a:pPr>
            <a:r>
              <a:rPr lang="en-US" sz="2800" dirty="0">
                <a:latin typeface="Verdana" pitchFamily="34" charset="0"/>
              </a:rPr>
              <a:t>Father children who are not yours</a:t>
            </a:r>
          </a:p>
          <a:p>
            <a:pPr marL="342900" indent="-342900">
              <a:spcBef>
                <a:spcPct val="20000"/>
              </a:spcBef>
              <a:buFontTx/>
              <a:buChar char="•"/>
            </a:pPr>
            <a:r>
              <a:rPr lang="en-US" sz="2800" dirty="0">
                <a:latin typeface="Verdana" pitchFamily="34" charset="0"/>
              </a:rPr>
              <a:t>Take legal action</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17653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RELATIONSHIP WITH COMMUNITY</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pPr marL="342900" indent="-342900">
              <a:spcBef>
                <a:spcPct val="20000"/>
              </a:spcBef>
              <a:buFontTx/>
              <a:buChar char="•"/>
            </a:pPr>
            <a:r>
              <a:rPr lang="en-US" sz="2800" dirty="0">
                <a:latin typeface="Verdana" pitchFamily="34" charset="0"/>
              </a:rPr>
              <a:t>Political</a:t>
            </a:r>
          </a:p>
          <a:p>
            <a:pPr marL="342900" indent="-342900">
              <a:spcBef>
                <a:spcPct val="20000"/>
              </a:spcBef>
              <a:buFontTx/>
              <a:buChar char="•"/>
            </a:pPr>
            <a:r>
              <a:rPr lang="en-US" sz="2800" dirty="0">
                <a:latin typeface="Verdana" pitchFamily="34" charset="0"/>
              </a:rPr>
              <a:t>Leadership</a:t>
            </a:r>
          </a:p>
          <a:p>
            <a:pPr marL="342900" indent="-342900">
              <a:spcBef>
                <a:spcPct val="20000"/>
              </a:spcBef>
              <a:buFontTx/>
              <a:buChar char="•"/>
            </a:pPr>
            <a:r>
              <a:rPr lang="en-US" sz="2800" dirty="0">
                <a:latin typeface="Verdana" pitchFamily="34" charset="0"/>
              </a:rPr>
              <a:t>Protector</a:t>
            </a:r>
          </a:p>
          <a:p>
            <a:pPr marL="342900" indent="-342900">
              <a:spcBef>
                <a:spcPct val="20000"/>
              </a:spcBef>
              <a:buFontTx/>
              <a:buChar char="•"/>
            </a:pPr>
            <a:r>
              <a:rPr lang="en-US" sz="2800" dirty="0">
                <a:latin typeface="Verdana" pitchFamily="34" charset="0"/>
              </a:rPr>
              <a:t>Stand against crime</a:t>
            </a:r>
          </a:p>
          <a:p>
            <a:pPr marL="342900" indent="-342900">
              <a:spcBef>
                <a:spcPct val="20000"/>
              </a:spcBef>
              <a:buFontTx/>
              <a:buChar char="•"/>
            </a:pPr>
            <a:r>
              <a:rPr lang="en-US" sz="2800" dirty="0">
                <a:latin typeface="Verdana" pitchFamily="34" charset="0"/>
              </a:rPr>
              <a:t>Clean up the community</a:t>
            </a:r>
          </a:p>
          <a:p>
            <a:pPr marL="342900" indent="-342900">
              <a:spcBef>
                <a:spcPct val="20000"/>
              </a:spcBef>
              <a:buFontTx/>
              <a:buChar char="•"/>
            </a:pPr>
            <a:r>
              <a:rPr lang="en-US" sz="2800" dirty="0">
                <a:latin typeface="Verdana" pitchFamily="34" charset="0"/>
              </a:rPr>
              <a:t>Advertisements</a:t>
            </a:r>
          </a:p>
          <a:p>
            <a:pPr marL="342900" indent="-342900">
              <a:spcBef>
                <a:spcPct val="20000"/>
              </a:spcBef>
              <a:buFontTx/>
              <a:buChar char="•"/>
            </a:pPr>
            <a:r>
              <a:rPr lang="en-US" sz="2800" dirty="0">
                <a:latin typeface="Verdana" pitchFamily="34" charset="0"/>
              </a:rPr>
              <a:t>Memberships</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34212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RELATIONSHIP WITH SPIRITUALITY</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pPr marL="342900" indent="-342900">
              <a:spcBef>
                <a:spcPct val="20000"/>
              </a:spcBef>
              <a:buFontTx/>
              <a:buChar char="•"/>
            </a:pPr>
            <a:endParaRPr lang="en-US" sz="2800" dirty="0">
              <a:latin typeface="Verdana" pitchFamily="34" charset="0"/>
              <a:ea typeface="Verdana" pitchFamily="34" charset="0"/>
              <a:cs typeface="Verdana" pitchFamily="34" charset="0"/>
            </a:endParaRPr>
          </a:p>
          <a:p>
            <a:pPr marL="342900" indent="-342900">
              <a:spcBef>
                <a:spcPct val="20000"/>
              </a:spcBef>
              <a:buFontTx/>
              <a:buChar char="•"/>
            </a:pPr>
            <a:r>
              <a:rPr lang="en-US" sz="2800" dirty="0">
                <a:latin typeface="Verdana" pitchFamily="34" charset="0"/>
                <a:ea typeface="Verdana" pitchFamily="34" charset="0"/>
                <a:cs typeface="Verdana" pitchFamily="34" charset="0"/>
              </a:rPr>
              <a:t>A sense of peace</a:t>
            </a:r>
          </a:p>
          <a:p>
            <a:pPr marL="342900" indent="-342900">
              <a:spcBef>
                <a:spcPct val="20000"/>
              </a:spcBef>
              <a:buFontTx/>
              <a:buChar char="•"/>
            </a:pPr>
            <a:r>
              <a:rPr lang="en-US" sz="2800" dirty="0">
                <a:latin typeface="Verdana" pitchFamily="34" charset="0"/>
                <a:ea typeface="Verdana" pitchFamily="34" charset="0"/>
                <a:cs typeface="Verdana" pitchFamily="34" charset="0"/>
              </a:rPr>
              <a:t>Connection to others </a:t>
            </a:r>
          </a:p>
          <a:p>
            <a:pPr marL="342900" indent="-342900">
              <a:spcBef>
                <a:spcPct val="20000"/>
              </a:spcBef>
              <a:buFontTx/>
              <a:buChar char="•"/>
            </a:pPr>
            <a:r>
              <a:rPr lang="en-US" sz="2800" dirty="0">
                <a:latin typeface="Verdana" pitchFamily="34" charset="0"/>
                <a:ea typeface="Verdana" pitchFamily="34" charset="0"/>
                <a:cs typeface="Verdana" pitchFamily="34" charset="0"/>
              </a:rPr>
              <a:t>Purpose</a:t>
            </a:r>
          </a:p>
          <a:p>
            <a:pPr marL="342900" indent="-342900">
              <a:spcBef>
                <a:spcPct val="20000"/>
              </a:spcBef>
              <a:buFontTx/>
              <a:buChar char="•"/>
            </a:pPr>
            <a:r>
              <a:rPr lang="en-US" sz="2800" dirty="0">
                <a:latin typeface="Verdana" pitchFamily="34" charset="0"/>
                <a:ea typeface="Verdana" pitchFamily="34" charset="0"/>
                <a:cs typeface="Verdana" pitchFamily="34" charset="0"/>
              </a:rPr>
              <a:t>Your chosen beliefs about the meaning of life</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86804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SPIRITUAL FOUNDATION</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r>
              <a:rPr lang="en-US" dirty="0"/>
              <a:t>Day one of each week addresses the main topic of the module such as “Staying Out of the HEAT”.</a:t>
            </a:r>
          </a:p>
          <a:p>
            <a:r>
              <a:rPr lang="en-US" dirty="0"/>
              <a:t>Day two session focuses on “Principles to Live By” such as Honesty.</a:t>
            </a:r>
          </a:p>
          <a:p>
            <a:r>
              <a:rPr lang="en-US" dirty="0"/>
              <a:t>There is a Spiritual Principle on day two for each of the 36 sessions.</a:t>
            </a:r>
          </a:p>
          <a:p>
            <a:r>
              <a:rPr lang="en-US" dirty="0"/>
              <a:t>This is the glue that makes everything work. There is a prevailing misconception about how real change takes place for our clients.</a:t>
            </a:r>
          </a:p>
          <a:p>
            <a:r>
              <a:rPr lang="en-US" dirty="0"/>
              <a:t>Most treatment programs operate from a premise that says if you know better you will do better.</a:t>
            </a:r>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26851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SPIRITUALITY: AGENT OF CHANGE</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normAutofit/>
          </a:bodyPr>
          <a:lstStyle/>
          <a:p>
            <a:r>
              <a:rPr lang="en-US" sz="2800" dirty="0"/>
              <a:t>How do people change?</a:t>
            </a:r>
          </a:p>
          <a:p>
            <a:r>
              <a:rPr lang="en-US" sz="2800" dirty="0"/>
              <a:t>What cause people to think and behave they way they do in the first place when it comes to addiction and criminal behavior?</a:t>
            </a:r>
          </a:p>
          <a:p>
            <a:r>
              <a:rPr lang="en-US" sz="2800" dirty="0"/>
              <a:t>What do we mean when we say addiction is a disease?</a:t>
            </a:r>
          </a:p>
          <a:p>
            <a:r>
              <a:rPr lang="en-US" sz="2800" dirty="0"/>
              <a:t>What is the role of genetics, propensities and proclivities?</a:t>
            </a:r>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25763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SPIRITUALITY: AGENT OF CHANGE</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r>
              <a:rPr lang="en-US" dirty="0"/>
              <a:t>Dr. Andrew Newberg- A neuroscientist who wrote the book “How God Changes your Brain”.</a:t>
            </a:r>
          </a:p>
          <a:p>
            <a:r>
              <a:rPr lang="en-US" dirty="0"/>
              <a:t>“The brain is a stubborn organ. Once its primary set of beliefs has been established, the brain finds it difficult to integrate opposing ideas and beliefs. This has profound consequences for individuals and society and helps to explain why some people cannot abandon destructive beliefs, be they religious, political or psychological.”</a:t>
            </a:r>
          </a:p>
          <a:p>
            <a:r>
              <a:rPr lang="en-US" dirty="0"/>
              <a:t>― Andrew Newberg</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393511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4D71-31AE-1B48-B5F9-1F631139219C}"/>
              </a:ext>
            </a:extLst>
          </p:cNvPr>
          <p:cNvSpPr>
            <a:spLocks noGrp="1"/>
          </p:cNvSpPr>
          <p:nvPr>
            <p:ph type="title"/>
          </p:nvPr>
        </p:nvSpPr>
        <p:spPr/>
        <p:txBody>
          <a:bodyPr/>
          <a:lstStyle/>
          <a:p>
            <a:pPr algn="ctr"/>
            <a:r>
              <a:rPr lang="en-US" dirty="0"/>
              <a:t>Group Facilitation</a:t>
            </a:r>
          </a:p>
        </p:txBody>
      </p:sp>
      <p:sp>
        <p:nvSpPr>
          <p:cNvPr id="3" name="Content Placeholder 2">
            <a:extLst>
              <a:ext uri="{FF2B5EF4-FFF2-40B4-BE49-F238E27FC236}">
                <a16:creationId xmlns:a16="http://schemas.microsoft.com/office/drawing/2014/main" id="{1383CC1D-B9B5-0F4B-970A-DC032B29E921}"/>
              </a:ext>
            </a:extLst>
          </p:cNvPr>
          <p:cNvSpPr>
            <a:spLocks noGrp="1"/>
          </p:cNvSpPr>
          <p:nvPr>
            <p:ph idx="1"/>
          </p:nvPr>
        </p:nvSpPr>
        <p:spPr/>
        <p:txBody>
          <a:bodyPr/>
          <a:lstStyle/>
          <a:p>
            <a:r>
              <a:rPr lang="en-US" dirty="0"/>
              <a:t>The right facilitator is key</a:t>
            </a:r>
          </a:p>
          <a:p>
            <a:r>
              <a:rPr lang="en-US" dirty="0"/>
              <a:t>Someone who understands group dynamics</a:t>
            </a:r>
          </a:p>
          <a:p>
            <a:r>
              <a:rPr lang="en-US" dirty="0"/>
              <a:t>Someone who understands the therapeutic process and how to utilize timely interventions</a:t>
            </a:r>
          </a:p>
          <a:p>
            <a:r>
              <a:rPr lang="en-US" dirty="0"/>
              <a:t>Someone who has the skill of rapport building with this population</a:t>
            </a:r>
          </a:p>
          <a:p>
            <a:r>
              <a:rPr lang="en-US" dirty="0"/>
              <a:t>Someone who is relatable and has the skill of leadership</a:t>
            </a:r>
          </a:p>
        </p:txBody>
      </p:sp>
      <p:pic>
        <p:nvPicPr>
          <p:cNvPr id="4" name="Picture 3" descr="A picture containing drawing&#10;&#10;Description automatically generated">
            <a:extLst>
              <a:ext uri="{FF2B5EF4-FFF2-40B4-BE49-F238E27FC236}">
                <a16:creationId xmlns:a16="http://schemas.microsoft.com/office/drawing/2014/main" id="{6CEBAFB8-DDA7-408D-A33D-E8D39807BBCE}"/>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97052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3" name="Rectangle 22">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7" name="Rectangle 26">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10900C69-160C-453A-9DD0-E0596565305C}"/>
              </a:ext>
            </a:extLst>
          </p:cNvPr>
          <p:cNvSpPr txBox="1"/>
          <p:nvPr/>
        </p:nvSpPr>
        <p:spPr>
          <a:xfrm>
            <a:off x="680322" y="2063262"/>
            <a:ext cx="3739278" cy="2661138"/>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5400" b="1" dirty="0">
                <a:latin typeface="+mj-lt"/>
                <a:ea typeface="+mj-ea"/>
                <a:cs typeface="+mj-cs"/>
              </a:rPr>
              <a:t>Group Dynamics</a:t>
            </a:r>
          </a:p>
        </p:txBody>
      </p:sp>
      <p:pic>
        <p:nvPicPr>
          <p:cNvPr id="4" name="Picture 3">
            <a:extLst>
              <a:ext uri="{FF2B5EF4-FFF2-40B4-BE49-F238E27FC236}">
                <a16:creationId xmlns:a16="http://schemas.microsoft.com/office/drawing/2014/main" id="{08271B67-60F8-44BF-B207-CD42C50B1943}"/>
              </a:ext>
            </a:extLst>
          </p:cNvPr>
          <p:cNvPicPr>
            <a:picLocks noChangeAspect="1"/>
          </p:cNvPicPr>
          <p:nvPr/>
        </p:nvPicPr>
        <p:blipFill>
          <a:blip r:embed="rId6"/>
          <a:stretch>
            <a:fillRect/>
          </a:stretch>
        </p:blipFill>
        <p:spPr>
          <a:xfrm>
            <a:off x="5626167" y="640080"/>
            <a:ext cx="5577840"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2484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WHAT IS H.E.A.T.?</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r>
              <a:rPr lang="en-US" dirty="0"/>
              <a:t>H-E-A-T stands for Habilitation Empowerment Accountability Therapy.</a:t>
            </a:r>
          </a:p>
          <a:p>
            <a:r>
              <a:rPr lang="en-US" dirty="0"/>
              <a:t>A culturally sensitive, yet multifaceted treatment approach for African American males ages 18-29</a:t>
            </a:r>
          </a:p>
          <a:p>
            <a:r>
              <a:rPr lang="en-US" dirty="0"/>
              <a:t>These men most likely have a history criminal behavior and the use, abuse and selling of drugs, poor relationships with self, family, community, and spirituality. Gangs, violence, baby mama drama and involvement with the criminal justice system</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85274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F075F-791C-4D95-A306-69FAA9B7D51A}"/>
              </a:ext>
            </a:extLst>
          </p:cNvPr>
          <p:cNvSpPr txBox="1"/>
          <p:nvPr/>
        </p:nvSpPr>
        <p:spPr>
          <a:xfrm>
            <a:off x="337565" y="97065"/>
            <a:ext cx="10262373" cy="6309420"/>
          </a:xfrm>
          <a:prstGeom prst="rect">
            <a:avLst/>
          </a:prstGeom>
          <a:noFill/>
        </p:spPr>
        <p:txBody>
          <a:bodyPr wrap="square" rtlCol="0">
            <a:spAutoFit/>
          </a:bodyPr>
          <a:lstStyle/>
          <a:p>
            <a:pPr algn="ctr"/>
            <a:r>
              <a:rPr lang="en-US" sz="4000" b="1" dirty="0"/>
              <a:t>Group Dynamics</a:t>
            </a:r>
          </a:p>
          <a:p>
            <a:endParaRPr lang="en-US" sz="2800" dirty="0"/>
          </a:p>
          <a:p>
            <a:pPr marL="457200" indent="-457200">
              <a:buFont typeface="Arial" panose="020B0604020202020204" pitchFamily="34" charset="0"/>
              <a:buChar char="•"/>
            </a:pPr>
            <a:r>
              <a:rPr lang="en-US" sz="2800" dirty="0"/>
              <a:t>The most influential model of the developmental process, certainly in terms of its impact upon texts aimed at practitioners, has been that of Bruce W. Tuckman (1965).</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While there are differences concerning the number of stages and their names, many have adopted a versions of Tuckman’s model:</a:t>
            </a:r>
          </a:p>
          <a:p>
            <a:pPr marL="1828800" lvl="3" indent="-457200">
              <a:buFont typeface="Arial" panose="020B0604020202020204" pitchFamily="34" charset="0"/>
              <a:buChar char="•"/>
            </a:pPr>
            <a:r>
              <a:rPr lang="en-US" sz="2800" dirty="0"/>
              <a:t>		Forming</a:t>
            </a:r>
          </a:p>
          <a:p>
            <a:pPr marL="1828800" lvl="3" indent="-457200">
              <a:buFont typeface="Arial" panose="020B0604020202020204" pitchFamily="34" charset="0"/>
              <a:buChar char="•"/>
            </a:pPr>
            <a:r>
              <a:rPr lang="en-US" sz="2800" dirty="0"/>
              <a:t>		Storming</a:t>
            </a:r>
          </a:p>
          <a:p>
            <a:pPr marL="1828800" lvl="3" indent="-457200">
              <a:buFont typeface="Arial" panose="020B0604020202020204" pitchFamily="34" charset="0"/>
              <a:buChar char="•"/>
            </a:pPr>
            <a:r>
              <a:rPr lang="en-US" sz="2800" dirty="0"/>
              <a:t>		Norming</a:t>
            </a:r>
          </a:p>
          <a:p>
            <a:pPr marL="1828800" lvl="3" indent="-457200">
              <a:buFont typeface="Arial" panose="020B0604020202020204" pitchFamily="34" charset="0"/>
              <a:buChar char="•"/>
            </a:pPr>
            <a:r>
              <a:rPr lang="en-US" sz="2800" dirty="0"/>
              <a:t>		Performing</a:t>
            </a:r>
          </a:p>
          <a:p>
            <a:pPr marL="1828800" lvl="3" indent="-457200">
              <a:buFont typeface="Arial" panose="020B0604020202020204" pitchFamily="34" charset="0"/>
              <a:buChar char="•"/>
            </a:pPr>
            <a:r>
              <a:rPr lang="en-US" sz="2800" dirty="0"/>
              <a:t>		Adjourning (Tuckman and Jensen 1977)</a:t>
            </a:r>
          </a:p>
        </p:txBody>
      </p:sp>
      <p:pic>
        <p:nvPicPr>
          <p:cNvPr id="3" name="Picture 2" descr="A picture containing drawing&#10;&#10;Description automatically generated">
            <a:extLst>
              <a:ext uri="{FF2B5EF4-FFF2-40B4-BE49-F238E27FC236}">
                <a16:creationId xmlns:a16="http://schemas.microsoft.com/office/drawing/2014/main" id="{44017814-E2FB-4911-8D77-6FBFAB2ADC9E}"/>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73203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 name="Picture 36">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9" name="Picture 38">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1" name="Rectangle 40">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5" name="Rectangle 44">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 name="Rectangle 48">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53" name="Rectangle 52">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FB28D9E2-274E-4CCD-BBF0-F0F2C21EA101}"/>
              </a:ext>
            </a:extLst>
          </p:cNvPr>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1">
                <a:latin typeface="+mj-lt"/>
                <a:ea typeface="+mj-ea"/>
                <a:cs typeface="+mj-cs"/>
              </a:rPr>
              <a:t>Group Dynamics: Forming </a:t>
            </a:r>
          </a:p>
        </p:txBody>
      </p:sp>
      <p:graphicFrame>
        <p:nvGraphicFramePr>
          <p:cNvPr id="8" name="TextBox 1">
            <a:extLst>
              <a:ext uri="{FF2B5EF4-FFF2-40B4-BE49-F238E27FC236}">
                <a16:creationId xmlns:a16="http://schemas.microsoft.com/office/drawing/2014/main" id="{6F927CDF-2291-4515-B9A0-CF653E9732F2}"/>
              </a:ext>
            </a:extLst>
          </p:cNvPr>
          <p:cNvGraphicFramePr/>
          <p:nvPr>
            <p:extLst>
              <p:ext uri="{D42A27DB-BD31-4B8C-83A1-F6EECF244321}">
                <p14:modId xmlns:p14="http://schemas.microsoft.com/office/powerpoint/2010/main" val="1207398096"/>
              </p:ext>
            </p:extLst>
          </p:nvPr>
        </p:nvGraphicFramePr>
        <p:xfrm>
          <a:off x="5112579" y="233465"/>
          <a:ext cx="6433309" cy="62916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2673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 name="Picture 36">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9" name="Picture 38">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1" name="Rectangle 40">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5" name="Rectangle 44">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 name="Rectangle 48">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53" name="Rectangle 52">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FB28D9E2-274E-4CCD-BBF0-F0F2C21EA101}"/>
              </a:ext>
            </a:extLst>
          </p:cNvPr>
          <p:cNvSpPr txBox="1"/>
          <p:nvPr/>
        </p:nvSpPr>
        <p:spPr>
          <a:xfrm>
            <a:off x="680321" y="2063262"/>
            <a:ext cx="3739279" cy="2661052"/>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400" b="1">
                <a:latin typeface="+mj-lt"/>
                <a:ea typeface="+mj-ea"/>
                <a:cs typeface="+mj-cs"/>
              </a:rPr>
              <a:t>Group Dynamics: Forming </a:t>
            </a:r>
          </a:p>
        </p:txBody>
      </p:sp>
      <p:graphicFrame>
        <p:nvGraphicFramePr>
          <p:cNvPr id="8" name="TextBox 1">
            <a:extLst>
              <a:ext uri="{FF2B5EF4-FFF2-40B4-BE49-F238E27FC236}">
                <a16:creationId xmlns:a16="http://schemas.microsoft.com/office/drawing/2014/main" id="{6F927CDF-2291-4515-B9A0-CF653E9732F2}"/>
              </a:ext>
            </a:extLst>
          </p:cNvPr>
          <p:cNvGraphicFramePr/>
          <p:nvPr/>
        </p:nvGraphicFramePr>
        <p:xfrm>
          <a:off x="5112579" y="233465"/>
          <a:ext cx="6433309" cy="62916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20059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3E0FD-345D-4E1D-B32D-EF7497AB50DC}"/>
              </a:ext>
            </a:extLst>
          </p:cNvPr>
          <p:cNvSpPr txBox="1"/>
          <p:nvPr/>
        </p:nvSpPr>
        <p:spPr>
          <a:xfrm>
            <a:off x="598557" y="1954919"/>
            <a:ext cx="10418632" cy="4339650"/>
          </a:xfrm>
          <a:prstGeom prst="rect">
            <a:avLst/>
          </a:prstGeom>
          <a:noFill/>
        </p:spPr>
        <p:txBody>
          <a:bodyPr wrap="square" rtlCol="0">
            <a:spAutoFit/>
          </a:bodyPr>
          <a:lstStyle/>
          <a:p>
            <a:pPr algn="ctr"/>
            <a:endParaRPr lang="en-US" sz="4400" b="1" dirty="0"/>
          </a:p>
          <a:p>
            <a:endParaRPr lang="en-US" sz="1600" b="1" dirty="0"/>
          </a:p>
          <a:p>
            <a:pPr marL="342900" indent="-342900">
              <a:buFont typeface="Arial" panose="020B0604020202020204" pitchFamily="34" charset="0"/>
              <a:buChar char="•"/>
            </a:pPr>
            <a:r>
              <a:rPr lang="en-US" sz="2400" dirty="0"/>
              <a:t>The </a:t>
            </a:r>
            <a:r>
              <a:rPr lang="en-US" sz="2400" i="1" dirty="0"/>
              <a:t>storming</a:t>
            </a:r>
            <a:r>
              <a:rPr lang="en-US" sz="2400" dirty="0"/>
              <a:t> stage is necessary to the growth of the team.  It can be contentious, unpleasant and even painful to members of the team who are averse to conflict.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Tolerance of each team member and their differences should be emphasized.  Without tolerance and patience, the team will fail.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phase can become destructive to the team and will lower motivation if allowed to get out of control.</a:t>
            </a:r>
          </a:p>
        </p:txBody>
      </p:sp>
      <p:sp>
        <p:nvSpPr>
          <p:cNvPr id="4" name="TextBox 3">
            <a:extLst>
              <a:ext uri="{FF2B5EF4-FFF2-40B4-BE49-F238E27FC236}">
                <a16:creationId xmlns:a16="http://schemas.microsoft.com/office/drawing/2014/main" id="{0667E971-72E4-4C97-856F-5A4F22C02184}"/>
              </a:ext>
            </a:extLst>
          </p:cNvPr>
          <p:cNvSpPr txBox="1"/>
          <p:nvPr/>
        </p:nvSpPr>
        <p:spPr>
          <a:xfrm>
            <a:off x="1968199" y="891470"/>
            <a:ext cx="7765740" cy="769441"/>
          </a:xfrm>
          <a:prstGeom prst="rect">
            <a:avLst/>
          </a:prstGeom>
          <a:noFill/>
        </p:spPr>
        <p:txBody>
          <a:bodyPr wrap="square">
            <a:spAutoFit/>
          </a:bodyPr>
          <a:lstStyle/>
          <a:p>
            <a:pPr algn="ctr"/>
            <a:r>
              <a:rPr lang="en-US" sz="4400" b="1" dirty="0"/>
              <a:t>Group Dynamics: Storming</a:t>
            </a:r>
          </a:p>
        </p:txBody>
      </p:sp>
      <p:pic>
        <p:nvPicPr>
          <p:cNvPr id="5" name="Picture 4" descr="A picture containing drawing&#10;&#10;Description automatically generated">
            <a:extLst>
              <a:ext uri="{FF2B5EF4-FFF2-40B4-BE49-F238E27FC236}">
                <a16:creationId xmlns:a16="http://schemas.microsoft.com/office/drawing/2014/main" id="{F84B301E-A145-4EED-8738-E2298872B26A}"/>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56973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3E0FD-345D-4E1D-B32D-EF7497AB50DC}"/>
              </a:ext>
            </a:extLst>
          </p:cNvPr>
          <p:cNvSpPr txBox="1"/>
          <p:nvPr/>
        </p:nvSpPr>
        <p:spPr>
          <a:xfrm>
            <a:off x="522301" y="1700960"/>
            <a:ext cx="10994887" cy="4308872"/>
          </a:xfrm>
          <a:prstGeom prst="rect">
            <a:avLst/>
          </a:prstGeom>
          <a:noFill/>
        </p:spPr>
        <p:txBody>
          <a:bodyPr wrap="square" rtlCol="0">
            <a:spAutoFit/>
          </a:bodyPr>
          <a:lstStyle/>
          <a:p>
            <a:pPr algn="ctr"/>
            <a:endParaRPr lang="en-US" sz="4000" b="1" dirty="0"/>
          </a:p>
          <a:p>
            <a:endParaRPr lang="en-US" sz="1400" b="1" dirty="0"/>
          </a:p>
          <a:p>
            <a:pPr marL="342900" indent="-342900">
              <a:buFont typeface="Arial" panose="020B0604020202020204" pitchFamily="34" charset="0"/>
              <a:buChar char="•"/>
            </a:pPr>
            <a:r>
              <a:rPr lang="en-US" sz="2200" dirty="0"/>
              <a:t>Every group will next enter the </a:t>
            </a:r>
            <a:r>
              <a:rPr lang="en-US" sz="2200" i="1" dirty="0"/>
              <a:t>storming</a:t>
            </a:r>
            <a:r>
              <a:rPr lang="en-US" sz="2200" dirty="0"/>
              <a:t> stage in which different ideas compete for consideration.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Members open up to each other and confront each other’s ideas and perspectives.</a:t>
            </a:r>
          </a:p>
          <a:p>
            <a:pPr marL="342900" indent="-342900">
              <a:buFont typeface="Arial" panose="020B0604020202020204" pitchFamily="34" charset="0"/>
              <a:buChar char="•"/>
            </a:pPr>
            <a:r>
              <a:rPr lang="en-US" sz="2200" dirty="0"/>
              <a:t>In some cases, </a:t>
            </a:r>
            <a:r>
              <a:rPr lang="en-US" sz="2200" i="1" dirty="0"/>
              <a:t>storming</a:t>
            </a:r>
            <a:r>
              <a:rPr lang="en-US" sz="2200" dirty="0"/>
              <a:t> can be resoled quickly.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 maturity of some members usually determines whether the team will ever move out of this state.  Some team members will focus on minutiae to evade real issues.</a:t>
            </a:r>
          </a:p>
          <a:p>
            <a:pPr marL="342900" indent="-342900">
              <a:buFont typeface="Arial" panose="020B0604020202020204" pitchFamily="34" charset="0"/>
              <a:buChar char="•"/>
            </a:pPr>
            <a:endParaRPr lang="en-US" sz="2200" dirty="0"/>
          </a:p>
        </p:txBody>
      </p:sp>
      <p:sp>
        <p:nvSpPr>
          <p:cNvPr id="4" name="TextBox 3">
            <a:extLst>
              <a:ext uri="{FF2B5EF4-FFF2-40B4-BE49-F238E27FC236}">
                <a16:creationId xmlns:a16="http://schemas.microsoft.com/office/drawing/2014/main" id="{0667E971-72E4-4C97-856F-5A4F22C02184}"/>
              </a:ext>
            </a:extLst>
          </p:cNvPr>
          <p:cNvSpPr txBox="1"/>
          <p:nvPr/>
        </p:nvSpPr>
        <p:spPr>
          <a:xfrm>
            <a:off x="1897177" y="865387"/>
            <a:ext cx="7765740" cy="769441"/>
          </a:xfrm>
          <a:prstGeom prst="rect">
            <a:avLst/>
          </a:prstGeom>
          <a:noFill/>
        </p:spPr>
        <p:txBody>
          <a:bodyPr wrap="square">
            <a:spAutoFit/>
          </a:bodyPr>
          <a:lstStyle/>
          <a:p>
            <a:pPr algn="ctr"/>
            <a:r>
              <a:rPr lang="en-US" sz="4400" b="1" dirty="0"/>
              <a:t>Group Dynamics: Storming</a:t>
            </a:r>
          </a:p>
        </p:txBody>
      </p:sp>
      <p:pic>
        <p:nvPicPr>
          <p:cNvPr id="5" name="Picture 4" descr="A picture containing drawing&#10;&#10;Description automatically generated">
            <a:extLst>
              <a:ext uri="{FF2B5EF4-FFF2-40B4-BE49-F238E27FC236}">
                <a16:creationId xmlns:a16="http://schemas.microsoft.com/office/drawing/2014/main" id="{F84B301E-A145-4EED-8738-E2298872B26A}"/>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64277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1D2DB6-FD72-425A-A4BF-8B0A4E9DE88E}"/>
              </a:ext>
            </a:extLst>
          </p:cNvPr>
          <p:cNvSpPr txBox="1"/>
          <p:nvPr/>
        </p:nvSpPr>
        <p:spPr>
          <a:xfrm>
            <a:off x="1142922" y="886434"/>
            <a:ext cx="8844456" cy="3724096"/>
          </a:xfrm>
          <a:prstGeom prst="rect">
            <a:avLst/>
          </a:prstGeom>
          <a:noFill/>
        </p:spPr>
        <p:txBody>
          <a:bodyPr wrap="square" rtlCol="0">
            <a:spAutoFit/>
          </a:bodyPr>
          <a:lstStyle/>
          <a:p>
            <a:pPr algn="ctr"/>
            <a:r>
              <a:rPr lang="en-US" sz="4000" b="1" dirty="0"/>
              <a:t>Group Dynamics: Norming</a:t>
            </a:r>
          </a:p>
          <a:p>
            <a:endParaRPr lang="en-US" sz="2800" dirty="0"/>
          </a:p>
          <a:p>
            <a:pPr marL="457200" indent="-457200">
              <a:buFont typeface="Arial" panose="020B0604020202020204" pitchFamily="34" charset="0"/>
              <a:buChar char="•"/>
            </a:pPr>
            <a:r>
              <a:rPr lang="en-US" sz="2800" dirty="0"/>
              <a:t>The group manages to have one goal and come to a mutual plan.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In this stage, all members take the responsibility and have the ambition to work for the success of the team’s goal.</a:t>
            </a:r>
          </a:p>
        </p:txBody>
      </p:sp>
      <p:pic>
        <p:nvPicPr>
          <p:cNvPr id="3" name="Picture 2" descr="A picture containing drawing&#10;&#10;Description automatically generated">
            <a:extLst>
              <a:ext uri="{FF2B5EF4-FFF2-40B4-BE49-F238E27FC236}">
                <a16:creationId xmlns:a16="http://schemas.microsoft.com/office/drawing/2014/main" id="{85055D8D-4B38-4E46-8CCB-4076BC5BC99A}"/>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943906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B78FC-C078-464B-9BD0-CFA81284E1C0}"/>
              </a:ext>
            </a:extLst>
          </p:cNvPr>
          <p:cNvSpPr txBox="1"/>
          <p:nvPr/>
        </p:nvSpPr>
        <p:spPr>
          <a:xfrm>
            <a:off x="347320" y="754324"/>
            <a:ext cx="10429952" cy="5447645"/>
          </a:xfrm>
          <a:prstGeom prst="rect">
            <a:avLst/>
          </a:prstGeom>
          <a:noFill/>
        </p:spPr>
        <p:txBody>
          <a:bodyPr wrap="square" rtlCol="0">
            <a:spAutoFit/>
          </a:bodyPr>
          <a:lstStyle/>
          <a:p>
            <a:pPr algn="ctr"/>
            <a:r>
              <a:rPr lang="en-US" sz="4000" b="1" dirty="0"/>
              <a:t>Group Dynamics: Performing</a:t>
            </a:r>
          </a:p>
          <a:p>
            <a:endParaRPr lang="en-US" sz="2800" b="1" dirty="0"/>
          </a:p>
          <a:p>
            <a:endParaRPr lang="en-US" sz="2800" b="1" dirty="0"/>
          </a:p>
          <a:p>
            <a:pPr marL="457200" indent="-457200">
              <a:buFont typeface="Arial" panose="020B0604020202020204" pitchFamily="34" charset="0"/>
              <a:buChar char="•"/>
            </a:pPr>
            <a:r>
              <a:rPr lang="en-US" sz="2800" dirty="0"/>
              <a:t>It is possible for some groups to reach the </a:t>
            </a:r>
            <a:r>
              <a:rPr lang="en-US" sz="2800" i="1" dirty="0"/>
              <a:t>performing </a:t>
            </a:r>
            <a:r>
              <a:rPr lang="en-US" sz="2800" dirty="0"/>
              <a:t>stage.  By this time, they are motivated and knowledgeable. </a:t>
            </a:r>
            <a:br>
              <a:rPr lang="en-US" sz="2800" dirty="0"/>
            </a:br>
            <a:endParaRPr lang="en-US" sz="2800" dirty="0"/>
          </a:p>
          <a:p>
            <a:pPr marL="457200" indent="-457200">
              <a:buFont typeface="Arial" panose="020B0604020202020204" pitchFamily="34" charset="0"/>
              <a:buChar char="•"/>
            </a:pPr>
            <a:r>
              <a:rPr lang="en-US" sz="2800" dirty="0"/>
              <a:t>Dissent is expected and allowed as long as it is channeled through means acceptable to the team.</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For example, a change in leadership may cause the team to revert to </a:t>
            </a:r>
            <a:r>
              <a:rPr lang="en-US" sz="2800" i="1" dirty="0"/>
              <a:t>storming</a:t>
            </a:r>
            <a:r>
              <a:rPr lang="en-US" sz="2800" dirty="0"/>
              <a:t> as the new people challenge the existing norms and dynamics of the team.</a:t>
            </a:r>
          </a:p>
        </p:txBody>
      </p:sp>
      <p:pic>
        <p:nvPicPr>
          <p:cNvPr id="3" name="Picture 2" descr="A picture containing drawing&#10;&#10;Description automatically generated">
            <a:extLst>
              <a:ext uri="{FF2B5EF4-FFF2-40B4-BE49-F238E27FC236}">
                <a16:creationId xmlns:a16="http://schemas.microsoft.com/office/drawing/2014/main" id="{0DCB2822-751A-4E5E-ACB5-55FF20C6EE9C}"/>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07337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3" name="Rectangle 22">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7" name="Rectangle 26">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BF715790-9B64-4171-B109-EA90CA6306FE}"/>
              </a:ext>
            </a:extLst>
          </p:cNvPr>
          <p:cNvSpPr txBox="1"/>
          <p:nvPr/>
        </p:nvSpPr>
        <p:spPr>
          <a:xfrm>
            <a:off x="680322" y="2063262"/>
            <a:ext cx="3739278" cy="2661138"/>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200" b="1">
                <a:latin typeface="+mj-lt"/>
                <a:ea typeface="+mj-ea"/>
                <a:cs typeface="+mj-cs"/>
              </a:rPr>
              <a:t>Components of </a:t>
            </a:r>
          </a:p>
          <a:p>
            <a:pPr algn="r" defTabSz="914400">
              <a:lnSpc>
                <a:spcPct val="90000"/>
              </a:lnSpc>
              <a:spcBef>
                <a:spcPct val="0"/>
              </a:spcBef>
              <a:spcAft>
                <a:spcPts val="600"/>
              </a:spcAft>
            </a:pPr>
            <a:r>
              <a:rPr lang="en-US" sz="4200" b="1">
                <a:latin typeface="+mj-lt"/>
                <a:ea typeface="+mj-ea"/>
                <a:cs typeface="+mj-cs"/>
              </a:rPr>
              <a:t>Group Success</a:t>
            </a:r>
          </a:p>
        </p:txBody>
      </p:sp>
      <p:pic>
        <p:nvPicPr>
          <p:cNvPr id="4" name="Picture 3" descr="A close up of opener&#10;&#10;Description automatically generated">
            <a:extLst>
              <a:ext uri="{FF2B5EF4-FFF2-40B4-BE49-F238E27FC236}">
                <a16:creationId xmlns:a16="http://schemas.microsoft.com/office/drawing/2014/main" id="{13CDF376-382F-4C7F-82D7-D03DFB5B3075}"/>
              </a:ext>
            </a:extLst>
          </p:cNvPr>
          <p:cNvPicPr>
            <a:picLocks noChangeAspect="1"/>
          </p:cNvPicPr>
          <p:nvPr/>
        </p:nvPicPr>
        <p:blipFill>
          <a:blip r:embed="rId6"/>
          <a:stretch>
            <a:fillRect/>
          </a:stretch>
        </p:blipFill>
        <p:spPr>
          <a:xfrm>
            <a:off x="5284606" y="1151575"/>
            <a:ext cx="6260963" cy="455485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12157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BDAE3-8D37-4B76-9954-AA6FCF326B42}"/>
              </a:ext>
            </a:extLst>
          </p:cNvPr>
          <p:cNvSpPr txBox="1"/>
          <p:nvPr/>
        </p:nvSpPr>
        <p:spPr>
          <a:xfrm>
            <a:off x="767644" y="1749778"/>
            <a:ext cx="10848622" cy="3847207"/>
          </a:xfrm>
          <a:prstGeom prst="rect">
            <a:avLst/>
          </a:prstGeom>
          <a:noFill/>
        </p:spPr>
        <p:txBody>
          <a:bodyPr wrap="square" rtlCol="0">
            <a:spAutoFit/>
          </a:bodyPr>
          <a:lstStyle/>
          <a:p>
            <a:pPr algn="ctr"/>
            <a:r>
              <a:rPr lang="en-US" sz="4000" b="1" dirty="0"/>
              <a:t>Components of Group Success</a:t>
            </a:r>
          </a:p>
          <a:p>
            <a:endParaRPr lang="en-US" sz="4000" b="1" dirty="0"/>
          </a:p>
          <a:p>
            <a:pPr marL="457200" indent="-457200">
              <a:buFont typeface="Arial" panose="020B0604020202020204" pitchFamily="34" charset="0"/>
              <a:buChar char="•"/>
            </a:pPr>
            <a:r>
              <a:rPr lang="en-US" sz="2800" dirty="0"/>
              <a:t>Understanding mechanisms of action in group psychotherapy.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Seasoned group therapists recognize that the success of individual group members is intimately linked to the overall health of the group as a whole.</a:t>
            </a:r>
          </a:p>
          <a:p>
            <a:pPr algn="ctr"/>
            <a:endParaRPr lang="en-US" sz="2400" dirty="0"/>
          </a:p>
        </p:txBody>
      </p:sp>
      <p:pic>
        <p:nvPicPr>
          <p:cNvPr id="4" name="Picture 3" descr="A picture containing drawing&#10;&#10;Description automatically generated">
            <a:extLst>
              <a:ext uri="{FF2B5EF4-FFF2-40B4-BE49-F238E27FC236}">
                <a16:creationId xmlns:a16="http://schemas.microsoft.com/office/drawing/2014/main" id="{38A2DDDD-F586-43D7-B963-06EFA2703676}"/>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51786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B0CEB-4477-4B29-AD6A-8424846FF874}"/>
              </a:ext>
            </a:extLst>
          </p:cNvPr>
          <p:cNvSpPr txBox="1"/>
          <p:nvPr/>
        </p:nvSpPr>
        <p:spPr>
          <a:xfrm>
            <a:off x="1591733" y="1620932"/>
            <a:ext cx="8342489" cy="2708434"/>
          </a:xfrm>
          <a:prstGeom prst="rect">
            <a:avLst/>
          </a:prstGeom>
          <a:noFill/>
        </p:spPr>
        <p:txBody>
          <a:bodyPr wrap="square" rtlCol="0">
            <a:spAutoFit/>
          </a:bodyPr>
          <a:lstStyle/>
          <a:p>
            <a:pPr algn="ctr"/>
            <a:r>
              <a:rPr lang="en-US" sz="4000" b="1" dirty="0"/>
              <a:t>Primary Factors</a:t>
            </a:r>
          </a:p>
          <a:p>
            <a:endParaRPr lang="en-US" dirty="0"/>
          </a:p>
          <a:p>
            <a:pPr marL="457200" indent="-457200">
              <a:buFont typeface="Arial" panose="020B0604020202020204" pitchFamily="34" charset="0"/>
              <a:buChar char="•"/>
            </a:pPr>
            <a:r>
              <a:rPr lang="en-US" sz="2800" dirty="0"/>
              <a:t>According Yalom, there are 11 factors that are a part of group counseling.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will cover each one.</a:t>
            </a:r>
          </a:p>
        </p:txBody>
      </p:sp>
      <p:pic>
        <p:nvPicPr>
          <p:cNvPr id="3" name="Picture 2" descr="A picture containing drawing&#10;&#10;Description automatically generated">
            <a:extLst>
              <a:ext uri="{FF2B5EF4-FFF2-40B4-BE49-F238E27FC236}">
                <a16:creationId xmlns:a16="http://schemas.microsoft.com/office/drawing/2014/main" id="{D2F5275B-C097-4AE2-BD36-61A787815CE0}"/>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367011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HABILITATION OR REHABILITATION?</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endParaRPr lang="en-US" dirty="0"/>
          </a:p>
          <a:p>
            <a:r>
              <a:rPr lang="en-US" dirty="0"/>
              <a:t>While “REHABILITATION” refers to regaining skills, abilities or knowledge that may have been lost or compromised as a result of acquiring a disability or due to a change one’s circumstances “HABILITATION” refers to a process aimed at helping people gain certain new skills, abilities and knowledge that they never had to begin with.</a:t>
            </a:r>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37011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7DD6D-43FB-45CE-BEE4-2BF9C90874DD}"/>
              </a:ext>
            </a:extLst>
          </p:cNvPr>
          <p:cNvSpPr txBox="1"/>
          <p:nvPr/>
        </p:nvSpPr>
        <p:spPr>
          <a:xfrm>
            <a:off x="610915" y="1700960"/>
            <a:ext cx="4910996"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Imitative behavior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Interpersonal meaning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Group Cohesiveness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Catharsis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Corrective recapitulation of primary family group.</a:t>
            </a:r>
          </a:p>
          <a:p>
            <a:pPr marL="457200" indent="-457200">
              <a:buFont typeface="Arial" panose="020B0604020202020204" pitchFamily="34" charset="0"/>
              <a:buChar char="•"/>
            </a:pPr>
            <a:endParaRPr lang="en-US" sz="2800" dirty="0"/>
          </a:p>
        </p:txBody>
      </p:sp>
      <p:pic>
        <p:nvPicPr>
          <p:cNvPr id="3" name="Picture 2" descr="A picture containing drawing&#10;&#10;Description automatically generated">
            <a:extLst>
              <a:ext uri="{FF2B5EF4-FFF2-40B4-BE49-F238E27FC236}">
                <a16:creationId xmlns:a16="http://schemas.microsoft.com/office/drawing/2014/main" id="{C540ED08-AC1C-4D66-B2B3-A0994996CB01}"/>
              </a:ext>
            </a:extLst>
          </p:cNvPr>
          <p:cNvPicPr>
            <a:picLocks noChangeAspect="1"/>
          </p:cNvPicPr>
          <p:nvPr/>
        </p:nvPicPr>
        <p:blipFill>
          <a:blip r:embed="rId2"/>
          <a:stretch>
            <a:fillRect/>
          </a:stretch>
        </p:blipFill>
        <p:spPr>
          <a:xfrm>
            <a:off x="10648875" y="886434"/>
            <a:ext cx="1543125" cy="814526"/>
          </a:xfrm>
          <a:prstGeom prst="rect">
            <a:avLst/>
          </a:prstGeom>
        </p:spPr>
      </p:pic>
      <p:sp>
        <p:nvSpPr>
          <p:cNvPr id="5" name="TextBox 4">
            <a:extLst>
              <a:ext uri="{FF2B5EF4-FFF2-40B4-BE49-F238E27FC236}">
                <a16:creationId xmlns:a16="http://schemas.microsoft.com/office/drawing/2014/main" id="{23A48BC4-3DA0-4DC7-BD2D-7DEA2023DBD3}"/>
              </a:ext>
            </a:extLst>
          </p:cNvPr>
          <p:cNvSpPr txBox="1"/>
          <p:nvPr/>
        </p:nvSpPr>
        <p:spPr>
          <a:xfrm>
            <a:off x="2372557" y="466753"/>
            <a:ext cx="6094520" cy="707886"/>
          </a:xfrm>
          <a:prstGeom prst="rect">
            <a:avLst/>
          </a:prstGeom>
          <a:noFill/>
        </p:spPr>
        <p:txBody>
          <a:bodyPr wrap="square">
            <a:spAutoFit/>
          </a:bodyPr>
          <a:lstStyle/>
          <a:p>
            <a:pPr algn="ctr"/>
            <a:r>
              <a:rPr lang="en-US" sz="4000" b="1" dirty="0"/>
              <a:t>Therapeutic Factors</a:t>
            </a:r>
          </a:p>
        </p:txBody>
      </p:sp>
      <p:sp>
        <p:nvSpPr>
          <p:cNvPr id="7" name="TextBox 6">
            <a:extLst>
              <a:ext uri="{FF2B5EF4-FFF2-40B4-BE49-F238E27FC236}">
                <a16:creationId xmlns:a16="http://schemas.microsoft.com/office/drawing/2014/main" id="{A43B2E99-4E0A-4433-8E50-89CD6ECD6AC5}"/>
              </a:ext>
            </a:extLst>
          </p:cNvPr>
          <p:cNvSpPr txBox="1"/>
          <p:nvPr/>
        </p:nvSpPr>
        <p:spPr>
          <a:xfrm>
            <a:off x="6096000" y="1174639"/>
            <a:ext cx="6667870" cy="4832092"/>
          </a:xfrm>
          <a:prstGeom prst="rect">
            <a:avLst/>
          </a:prstGeom>
          <a:noFill/>
        </p:spPr>
        <p:txBody>
          <a:bodyPr wrap="square">
            <a:spAutoFit/>
          </a:bodyPr>
          <a:lstStyle/>
          <a:p>
            <a:endParaRPr lang="en-US" sz="2800" dirty="0"/>
          </a:p>
          <a:p>
            <a:pPr marL="457200" indent="-457200">
              <a:buFont typeface="Arial" panose="020B0604020202020204" pitchFamily="34" charset="0"/>
              <a:buChar char="•"/>
            </a:pPr>
            <a:r>
              <a:rPr lang="en-US" sz="2800" dirty="0"/>
              <a:t>Instillation of hope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Universality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Imparting information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Existential factors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Development of socializing techniques</a:t>
            </a:r>
          </a:p>
        </p:txBody>
      </p:sp>
    </p:spTree>
    <p:extLst>
      <p:ext uri="{BB962C8B-B14F-4D97-AF65-F5344CB8AC3E}">
        <p14:creationId xmlns:p14="http://schemas.microsoft.com/office/powerpoint/2010/main" val="1159295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B5997-DAFC-485D-819A-E64DB9BB1528}"/>
              </a:ext>
            </a:extLst>
          </p:cNvPr>
          <p:cNvSpPr txBox="1"/>
          <p:nvPr/>
        </p:nvSpPr>
        <p:spPr>
          <a:xfrm>
            <a:off x="1379555" y="428506"/>
            <a:ext cx="8799443" cy="5755422"/>
          </a:xfrm>
          <a:prstGeom prst="rect">
            <a:avLst/>
          </a:prstGeom>
          <a:noFill/>
        </p:spPr>
        <p:txBody>
          <a:bodyPr wrap="square" rtlCol="0">
            <a:spAutoFit/>
          </a:bodyPr>
          <a:lstStyle/>
          <a:p>
            <a:pPr algn="ctr"/>
            <a:r>
              <a:rPr lang="en-US" sz="4000" b="1" dirty="0"/>
              <a:t>How Groups are Constructed</a:t>
            </a:r>
          </a:p>
          <a:p>
            <a:endParaRPr lang="en-US" sz="2000" dirty="0"/>
          </a:p>
          <a:p>
            <a:pPr marL="457200" indent="-457200">
              <a:buFont typeface="Arial" panose="020B0604020202020204" pitchFamily="34" charset="0"/>
              <a:buChar char="•"/>
            </a:pPr>
            <a:r>
              <a:rPr lang="en-US" sz="2800" dirty="0"/>
              <a:t>Therapy groups may be homogeneous or heterogeneous.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Homogeneous groups have members with similar diagnostic backgrounds (for example, they may all suffer from depression).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Heterogeneous groups contain a mixture of individuals with different emotional problems.  The number of group members typically ranges from five to twelve.</a:t>
            </a:r>
          </a:p>
        </p:txBody>
      </p:sp>
      <p:pic>
        <p:nvPicPr>
          <p:cNvPr id="3" name="Picture 2" descr="A picture containing drawing&#10;&#10;Description automatically generated">
            <a:extLst>
              <a:ext uri="{FF2B5EF4-FFF2-40B4-BE49-F238E27FC236}">
                <a16:creationId xmlns:a16="http://schemas.microsoft.com/office/drawing/2014/main" id="{69C26985-6D95-45BB-BDF1-950B182F9839}"/>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956006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3" name="Rectangle 22">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7" name="Rectangle 26">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FB3A574A-845B-4BF5-926B-1A00FFAF36B3}"/>
              </a:ext>
            </a:extLst>
          </p:cNvPr>
          <p:cNvSpPr txBox="1"/>
          <p:nvPr/>
        </p:nvSpPr>
        <p:spPr>
          <a:xfrm>
            <a:off x="680322" y="2063262"/>
            <a:ext cx="3739278" cy="2661138"/>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5400" b="1">
                <a:latin typeface="+mj-lt"/>
                <a:ea typeface="+mj-ea"/>
                <a:cs typeface="+mj-cs"/>
              </a:rPr>
              <a:t>Group Structure</a:t>
            </a:r>
            <a:endParaRPr lang="en-US" sz="5400">
              <a:latin typeface="+mj-lt"/>
              <a:ea typeface="+mj-ea"/>
              <a:cs typeface="+mj-cs"/>
            </a:endParaRPr>
          </a:p>
        </p:txBody>
      </p:sp>
      <p:pic>
        <p:nvPicPr>
          <p:cNvPr id="4" name="Picture 3" descr="A close up of a logo&#10;&#10;Description automatically generated">
            <a:extLst>
              <a:ext uri="{FF2B5EF4-FFF2-40B4-BE49-F238E27FC236}">
                <a16:creationId xmlns:a16="http://schemas.microsoft.com/office/drawing/2014/main" id="{BD4EF8EF-93B8-4B81-AB04-2F7450BE99BF}"/>
              </a:ext>
            </a:extLst>
          </p:cNvPr>
          <p:cNvPicPr>
            <a:picLocks noChangeAspect="1"/>
          </p:cNvPicPr>
          <p:nvPr/>
        </p:nvPicPr>
        <p:blipFill>
          <a:blip r:embed="rId6"/>
          <a:stretch>
            <a:fillRect/>
          </a:stretch>
        </p:blipFill>
        <p:spPr>
          <a:xfrm>
            <a:off x="5849281" y="640080"/>
            <a:ext cx="5131612"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22812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A574A-845B-4BF5-926B-1A00FFAF36B3}"/>
              </a:ext>
            </a:extLst>
          </p:cNvPr>
          <p:cNvSpPr txBox="1"/>
          <p:nvPr/>
        </p:nvSpPr>
        <p:spPr>
          <a:xfrm>
            <a:off x="674812" y="366623"/>
            <a:ext cx="10363199" cy="6124754"/>
          </a:xfrm>
          <a:prstGeom prst="rect">
            <a:avLst/>
          </a:prstGeom>
          <a:noFill/>
        </p:spPr>
        <p:txBody>
          <a:bodyPr wrap="square" rtlCol="0">
            <a:spAutoFit/>
          </a:bodyPr>
          <a:lstStyle/>
          <a:p>
            <a:pPr algn="ctr"/>
            <a:r>
              <a:rPr lang="en-US" sz="4000" b="1" dirty="0"/>
              <a:t>Group Structure</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a:t>The leader modeling real-time observations, guiding effective interpersonal feedback, and maintaining a moderate level of control and affiliation may positively impact cohesion.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timing and delivery of feedback should be pivotal considerations for leaders as they facilitate the relationship-building process.</a:t>
            </a:r>
          </a:p>
          <a:p>
            <a:pPr marL="1371600" lvl="2" indent="-457200">
              <a:buFont typeface="Arial" panose="020B0604020202020204" pitchFamily="34" charset="0"/>
              <a:buChar char="•"/>
            </a:pPr>
            <a:r>
              <a:rPr lang="en-US" sz="2800" dirty="0"/>
              <a:t>Must consider the stage of the group.</a:t>
            </a:r>
          </a:p>
          <a:p>
            <a:pPr marL="1371600" lvl="2" indent="-457200">
              <a:buFont typeface="Arial" panose="020B0604020202020204" pitchFamily="34" charset="0"/>
              <a:buChar char="•"/>
            </a:pPr>
            <a:r>
              <a:rPr lang="en-US" sz="2800" dirty="0"/>
              <a:t>Why is this important?</a:t>
            </a:r>
          </a:p>
          <a:p>
            <a:pPr marL="1371600" lvl="2" indent="-457200">
              <a:buFont typeface="Arial" panose="020B0604020202020204" pitchFamily="34" charset="0"/>
              <a:buChar char="•"/>
            </a:pPr>
            <a:r>
              <a:rPr lang="en-US" sz="2800" dirty="0"/>
              <a:t>What happens if you challenge someone to early in the process.</a:t>
            </a:r>
          </a:p>
        </p:txBody>
      </p:sp>
      <p:pic>
        <p:nvPicPr>
          <p:cNvPr id="4" name="Picture 3" descr="A picture containing drawing&#10;&#10;Description automatically generated">
            <a:extLst>
              <a:ext uri="{FF2B5EF4-FFF2-40B4-BE49-F238E27FC236}">
                <a16:creationId xmlns:a16="http://schemas.microsoft.com/office/drawing/2014/main" id="{8EF2DB64-2A1B-479E-8FE2-8F263071035C}"/>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420881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A574A-845B-4BF5-926B-1A00FFAF36B3}"/>
              </a:ext>
            </a:extLst>
          </p:cNvPr>
          <p:cNvSpPr txBox="1"/>
          <p:nvPr/>
        </p:nvSpPr>
        <p:spPr>
          <a:xfrm>
            <a:off x="400756" y="351234"/>
            <a:ext cx="10980418" cy="5570756"/>
          </a:xfrm>
          <a:prstGeom prst="rect">
            <a:avLst/>
          </a:prstGeom>
          <a:noFill/>
        </p:spPr>
        <p:txBody>
          <a:bodyPr wrap="square" rtlCol="0">
            <a:spAutoFit/>
          </a:bodyPr>
          <a:lstStyle/>
          <a:p>
            <a:pPr algn="ctr"/>
            <a:r>
              <a:rPr lang="en-US" sz="4000" b="1" dirty="0"/>
              <a:t>Group Structure</a:t>
            </a:r>
          </a:p>
          <a:p>
            <a:pPr algn="ctr"/>
            <a:r>
              <a:rPr lang="en-US" sz="3600" b="1" dirty="0"/>
              <a:t>Establishing &amp; Maintaining an </a:t>
            </a:r>
          </a:p>
          <a:p>
            <a:pPr algn="ctr"/>
            <a:r>
              <a:rPr lang="en-US" sz="3600" b="1" dirty="0"/>
              <a:t>Emotional Climate</a:t>
            </a:r>
          </a:p>
          <a:p>
            <a:pPr algn="ctr"/>
            <a:endParaRPr lang="en-US" sz="2400" b="1" dirty="0"/>
          </a:p>
          <a:p>
            <a:pPr marL="457200" indent="-457200">
              <a:buFont typeface="Arial" panose="020B0604020202020204" pitchFamily="34" charset="0"/>
              <a:buChar char="•"/>
            </a:pPr>
            <a:r>
              <a:rPr lang="en-US" sz="2800" dirty="0"/>
              <a:t>The group leader’s presence affects:</a:t>
            </a:r>
          </a:p>
          <a:p>
            <a:pPr marL="457200" indent="-457200">
              <a:buFont typeface="Arial" panose="020B0604020202020204" pitchFamily="34" charset="0"/>
              <a:buChar char="•"/>
            </a:pPr>
            <a:endParaRPr lang="en-US" sz="600" dirty="0"/>
          </a:p>
          <a:p>
            <a:pPr marL="457200" indent="-457200">
              <a:buFont typeface="Arial" panose="020B0604020202020204" pitchFamily="34" charset="0"/>
              <a:buChar char="•"/>
            </a:pPr>
            <a:endParaRPr lang="en-US" sz="300" dirty="0"/>
          </a:p>
          <a:p>
            <a:pPr marL="914400" lvl="1" indent="-457200">
              <a:buFont typeface="Arial" panose="020B0604020202020204" pitchFamily="34" charset="0"/>
              <a:buChar char="•"/>
            </a:pPr>
            <a:r>
              <a:rPr lang="en-US" sz="2800" dirty="0"/>
              <a:t>Individual members</a:t>
            </a:r>
          </a:p>
          <a:p>
            <a:pPr marL="914400" lvl="1" indent="-457200">
              <a:buFont typeface="Arial" panose="020B0604020202020204" pitchFamily="34" charset="0"/>
              <a:buChar char="•"/>
            </a:pPr>
            <a:r>
              <a:rPr lang="en-US" sz="2800" dirty="0"/>
              <a:t>The group as a whole</a:t>
            </a:r>
          </a:p>
          <a:p>
            <a:pPr marL="914400" lvl="1" indent="-457200">
              <a:buFont typeface="Arial" panose="020B0604020202020204" pitchFamily="34" charset="0"/>
              <a:buChar char="•"/>
            </a:pPr>
            <a:r>
              <a:rPr lang="en-US" sz="2800" dirty="0"/>
              <a:t>Why</a:t>
            </a:r>
          </a:p>
          <a:p>
            <a:pPr marL="914400" lvl="1" indent="-457200">
              <a:buFont typeface="Arial" panose="020B0604020202020204" pitchFamily="34" charset="0"/>
              <a:buChar char="•"/>
            </a:pPr>
            <a:endParaRPr lang="en-US" sz="600" dirty="0"/>
          </a:p>
          <a:p>
            <a:pPr marL="1371600" lvl="2" indent="-457200">
              <a:buFont typeface="Arial" panose="020B0604020202020204" pitchFamily="34" charset="0"/>
              <a:buChar char="•"/>
            </a:pPr>
            <a:r>
              <a:rPr lang="en-US" sz="2800" dirty="0"/>
              <a:t>They vicariously experience leader’s manner of relating.</a:t>
            </a:r>
          </a:p>
          <a:p>
            <a:pPr marL="1371600" lvl="2" indent="-457200">
              <a:buFont typeface="Arial" panose="020B0604020202020204" pitchFamily="34" charset="0"/>
              <a:buChar char="•"/>
            </a:pPr>
            <a:endParaRPr lang="en-US" sz="600" dirty="0"/>
          </a:p>
          <a:p>
            <a:pPr marL="1371600" lvl="2" indent="-457200">
              <a:buFont typeface="Arial" panose="020B0604020202020204" pitchFamily="34" charset="0"/>
              <a:buChar char="•"/>
            </a:pPr>
            <a:endParaRPr lang="en-US" sz="300" dirty="0"/>
          </a:p>
          <a:p>
            <a:pPr marL="457200" indent="-457200">
              <a:buFont typeface="Arial" panose="020B0604020202020204" pitchFamily="34" charset="0"/>
              <a:buChar char="•"/>
            </a:pPr>
            <a:r>
              <a:rPr lang="en-US" sz="2800" dirty="0"/>
              <a:t>The leader’s management of emotional presence in the service of others is critically important.</a:t>
            </a:r>
          </a:p>
        </p:txBody>
      </p:sp>
      <p:pic>
        <p:nvPicPr>
          <p:cNvPr id="4" name="Picture 3" descr="A picture containing drawing&#10;&#10;Description automatically generated">
            <a:extLst>
              <a:ext uri="{FF2B5EF4-FFF2-40B4-BE49-F238E27FC236}">
                <a16:creationId xmlns:a16="http://schemas.microsoft.com/office/drawing/2014/main" id="{68EADD12-9358-4F9E-9F52-3F2AA2FEFDD9}"/>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556069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A574A-845B-4BF5-926B-1A00FFAF36B3}"/>
              </a:ext>
            </a:extLst>
          </p:cNvPr>
          <p:cNvSpPr txBox="1"/>
          <p:nvPr/>
        </p:nvSpPr>
        <p:spPr>
          <a:xfrm>
            <a:off x="1365955" y="886434"/>
            <a:ext cx="9234311" cy="4585871"/>
          </a:xfrm>
          <a:prstGeom prst="rect">
            <a:avLst/>
          </a:prstGeom>
          <a:noFill/>
        </p:spPr>
        <p:txBody>
          <a:bodyPr wrap="square" rtlCol="0">
            <a:spAutoFit/>
          </a:bodyPr>
          <a:lstStyle/>
          <a:p>
            <a:pPr lvl="0" algn="ctr"/>
            <a:r>
              <a:rPr lang="en-US" sz="4000" b="1" dirty="0">
                <a:solidFill>
                  <a:prstClr val="white"/>
                </a:solidFill>
              </a:rPr>
              <a:t>Group Structure</a:t>
            </a:r>
          </a:p>
          <a:p>
            <a:endParaRPr lang="en-US" sz="2800" dirty="0"/>
          </a:p>
          <a:p>
            <a:endParaRPr lang="en-US" sz="2800" dirty="0"/>
          </a:p>
          <a:p>
            <a:pPr marL="457200" indent="-457200">
              <a:buFont typeface="Arial" panose="020B0604020202020204" pitchFamily="34" charset="0"/>
              <a:buChar char="•"/>
            </a:pPr>
            <a:r>
              <a:rPr lang="en-US" sz="2800" dirty="0"/>
              <a:t>A primary focus of the group leader should be on facilitating the group members’ emotional expression.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responsiveness of others to that expression.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shared meaning derived from such expression.</a:t>
            </a:r>
          </a:p>
        </p:txBody>
      </p:sp>
      <p:pic>
        <p:nvPicPr>
          <p:cNvPr id="4" name="Picture 3" descr="A picture containing drawing&#10;&#10;Description automatically generated">
            <a:extLst>
              <a:ext uri="{FF2B5EF4-FFF2-40B4-BE49-F238E27FC236}">
                <a16:creationId xmlns:a16="http://schemas.microsoft.com/office/drawing/2014/main" id="{FA2E94DA-E671-42AF-AA02-EC6876C1D585}"/>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718512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3" name="Rectangle 22">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7" name="Rectangle 26">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FB3A574A-845B-4BF5-926B-1A00FFAF36B3}"/>
              </a:ext>
            </a:extLst>
          </p:cNvPr>
          <p:cNvSpPr txBox="1"/>
          <p:nvPr/>
        </p:nvSpPr>
        <p:spPr>
          <a:xfrm>
            <a:off x="680322" y="2063262"/>
            <a:ext cx="3739278" cy="2661138"/>
          </a:xfrm>
          <a:prstGeom prst="rect">
            <a:avLst/>
          </a:prstGeom>
        </p:spPr>
        <p:txBody>
          <a:bodyPr vert="horz" lIns="91440" tIns="45720" rIns="91440" bIns="45720" rtlCol="0" anchor="b">
            <a:normAutofit/>
          </a:bodyPr>
          <a:lstStyle/>
          <a:p>
            <a:pPr lvl="0" algn="r" defTabSz="914400">
              <a:lnSpc>
                <a:spcPct val="90000"/>
              </a:lnSpc>
              <a:spcBef>
                <a:spcPct val="0"/>
              </a:spcBef>
              <a:spcAft>
                <a:spcPts val="600"/>
              </a:spcAft>
            </a:pPr>
            <a:r>
              <a:rPr lang="en-US" sz="5400" b="1">
                <a:latin typeface="+mj-lt"/>
                <a:ea typeface="+mj-ea"/>
                <a:cs typeface="+mj-cs"/>
              </a:rPr>
              <a:t>Group Leadership</a:t>
            </a:r>
            <a:endParaRPr lang="en-US" sz="5400">
              <a:latin typeface="+mj-lt"/>
              <a:ea typeface="+mj-ea"/>
              <a:cs typeface="+mj-cs"/>
            </a:endParaRPr>
          </a:p>
        </p:txBody>
      </p:sp>
      <p:pic>
        <p:nvPicPr>
          <p:cNvPr id="4" name="Picture 3">
            <a:extLst>
              <a:ext uri="{FF2B5EF4-FFF2-40B4-BE49-F238E27FC236}">
                <a16:creationId xmlns:a16="http://schemas.microsoft.com/office/drawing/2014/main" id="{9ED6732B-9758-492D-8F0C-C82F0365D43B}"/>
              </a:ext>
            </a:extLst>
          </p:cNvPr>
          <p:cNvPicPr>
            <a:picLocks noChangeAspect="1"/>
          </p:cNvPicPr>
          <p:nvPr/>
        </p:nvPicPr>
        <p:blipFill>
          <a:blip r:embed="rId6"/>
          <a:stretch>
            <a:fillRect/>
          </a:stretch>
        </p:blipFill>
        <p:spPr>
          <a:xfrm>
            <a:off x="5284606" y="1081139"/>
            <a:ext cx="6260963" cy="469572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33122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A574A-845B-4BF5-926B-1A00FFAF36B3}"/>
              </a:ext>
            </a:extLst>
          </p:cNvPr>
          <p:cNvSpPr txBox="1"/>
          <p:nvPr/>
        </p:nvSpPr>
        <p:spPr>
          <a:xfrm>
            <a:off x="815926" y="860711"/>
            <a:ext cx="10600757" cy="4431983"/>
          </a:xfrm>
          <a:prstGeom prst="rect">
            <a:avLst/>
          </a:prstGeom>
          <a:noFill/>
        </p:spPr>
        <p:txBody>
          <a:bodyPr wrap="square" rtlCol="0">
            <a:spAutoFit/>
          </a:bodyPr>
          <a:lstStyle/>
          <a:p>
            <a:pPr algn="ctr"/>
            <a:r>
              <a:rPr lang="en-US" sz="3600" b="1" dirty="0"/>
              <a:t>Types of Leaders  - Autocratic</a:t>
            </a:r>
          </a:p>
          <a:p>
            <a:endParaRPr lang="en-US" dirty="0"/>
          </a:p>
          <a:p>
            <a:endParaRPr lang="en-US" dirty="0"/>
          </a:p>
          <a:p>
            <a:endParaRPr lang="en-US" dirty="0"/>
          </a:p>
          <a:p>
            <a:pPr marL="342900" indent="-342900">
              <a:buFont typeface="Arial" panose="020B0604020202020204" pitchFamily="34" charset="0"/>
              <a:buChar char="•"/>
            </a:pPr>
            <a:r>
              <a:rPr lang="en-US" sz="2400" b="1" dirty="0"/>
              <a:t>Authoritarian leaders, also known as autocratic leaders:</a:t>
            </a:r>
          </a:p>
          <a:p>
            <a:pPr marL="800100" lvl="1" indent="-342900">
              <a:buFont typeface="Arial" panose="020B0604020202020204" pitchFamily="34" charset="0"/>
              <a:buChar char="•"/>
            </a:pPr>
            <a:r>
              <a:rPr lang="en-US" sz="2400" dirty="0"/>
              <a:t>Provide clear expectations for what needs to be done, when it should be done, and how it should be done.</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There is also a clear division between the leader and the followers.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Authoritarian leaders make decisions independently with little or no input from the rest of the group.</a:t>
            </a:r>
          </a:p>
        </p:txBody>
      </p:sp>
      <p:pic>
        <p:nvPicPr>
          <p:cNvPr id="4" name="Picture 3" descr="A picture containing drawing&#10;&#10;Description automatically generated">
            <a:extLst>
              <a:ext uri="{FF2B5EF4-FFF2-40B4-BE49-F238E27FC236}">
                <a16:creationId xmlns:a16="http://schemas.microsoft.com/office/drawing/2014/main" id="{6629AD06-88BE-4D9C-BE67-6C9771693017}"/>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502594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A574A-845B-4BF5-926B-1A00FFAF36B3}"/>
              </a:ext>
            </a:extLst>
          </p:cNvPr>
          <p:cNvSpPr txBox="1"/>
          <p:nvPr/>
        </p:nvSpPr>
        <p:spPr>
          <a:xfrm>
            <a:off x="815926" y="860711"/>
            <a:ext cx="11155679" cy="4708981"/>
          </a:xfrm>
          <a:prstGeom prst="rect">
            <a:avLst/>
          </a:prstGeom>
          <a:noFill/>
        </p:spPr>
        <p:txBody>
          <a:bodyPr wrap="square" rtlCol="0">
            <a:spAutoFit/>
          </a:bodyPr>
          <a:lstStyle/>
          <a:p>
            <a:pPr algn="ctr"/>
            <a:r>
              <a:rPr lang="en-US" sz="3600" b="1" dirty="0"/>
              <a:t>Types of Leaders  - Autocratic</a:t>
            </a:r>
          </a:p>
          <a:p>
            <a:pPr algn="ctr"/>
            <a:endParaRPr lang="en-US" sz="3600" b="1" dirty="0"/>
          </a:p>
          <a:p>
            <a:pPr algn="ctr"/>
            <a:endParaRPr lang="en-US" sz="3600" b="1" dirty="0"/>
          </a:p>
          <a:p>
            <a:pPr marL="342900" indent="-342900">
              <a:buFont typeface="Arial" panose="020B0604020202020204" pitchFamily="34" charset="0"/>
              <a:buChar char="•"/>
            </a:pPr>
            <a:r>
              <a:rPr lang="en-US" sz="2400" b="1" dirty="0"/>
              <a:t>Negatives:</a:t>
            </a:r>
          </a:p>
          <a:p>
            <a:pPr marL="800100" lvl="1" indent="-342900">
              <a:buFont typeface="Arial" panose="020B0604020202020204" pitchFamily="34" charset="0"/>
              <a:buChar char="•"/>
            </a:pPr>
            <a:r>
              <a:rPr lang="en-US" sz="2400" dirty="0"/>
              <a:t>Researchers found that decision-making was less creative under autocratic leadership.</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Abuse of this style is usually viewed as controlling, bossy and dictatorial.</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Authoritarian leadership is best applied to situations where there is little time for group.</a:t>
            </a:r>
          </a:p>
        </p:txBody>
      </p:sp>
      <p:pic>
        <p:nvPicPr>
          <p:cNvPr id="4" name="Picture 3" descr="A picture containing drawing&#10;&#10;Description automatically generated">
            <a:extLst>
              <a:ext uri="{FF2B5EF4-FFF2-40B4-BE49-F238E27FC236}">
                <a16:creationId xmlns:a16="http://schemas.microsoft.com/office/drawing/2014/main" id="{6629AD06-88BE-4D9C-BE67-6C9771693017}"/>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4002206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A574A-845B-4BF5-926B-1A00FFAF36B3}"/>
              </a:ext>
            </a:extLst>
          </p:cNvPr>
          <p:cNvSpPr txBox="1"/>
          <p:nvPr/>
        </p:nvSpPr>
        <p:spPr>
          <a:xfrm>
            <a:off x="377299" y="1108696"/>
            <a:ext cx="11043138" cy="4431983"/>
          </a:xfrm>
          <a:prstGeom prst="rect">
            <a:avLst/>
          </a:prstGeom>
          <a:noFill/>
        </p:spPr>
        <p:txBody>
          <a:bodyPr wrap="square" rtlCol="0">
            <a:spAutoFit/>
          </a:bodyPr>
          <a:lstStyle/>
          <a:p>
            <a:pPr algn="ctr"/>
            <a:r>
              <a:rPr lang="en-US" sz="4000" b="1" dirty="0">
                <a:solidFill>
                  <a:prstClr val="white"/>
                </a:solidFill>
              </a:rPr>
              <a:t>Types of Leaders – Democratic</a:t>
            </a:r>
          </a:p>
          <a:p>
            <a:endParaRPr lang="en-US" dirty="0"/>
          </a:p>
          <a:p>
            <a:pPr marL="457200" indent="-457200">
              <a:buFont typeface="Arial" panose="020B0604020202020204" pitchFamily="34" charset="0"/>
              <a:buChar char="•"/>
            </a:pPr>
            <a:r>
              <a:rPr lang="en-US" sz="2800" dirty="0"/>
              <a:t>Participative or Democratic Leadership is generally the most effective leadership style.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Democratic leaders offer guidance to group members, but they also participate in the group and allow input from other group members.</a:t>
            </a:r>
          </a:p>
          <a:p>
            <a:endParaRPr lang="en-US" sz="2800" dirty="0"/>
          </a:p>
          <a:p>
            <a:pPr marL="457200" indent="-457200">
              <a:buFont typeface="Arial" panose="020B0604020202020204" pitchFamily="34" charset="0"/>
              <a:buChar char="•"/>
            </a:pPr>
            <a:endParaRPr lang="en-US" sz="2800" dirty="0"/>
          </a:p>
        </p:txBody>
      </p:sp>
      <p:pic>
        <p:nvPicPr>
          <p:cNvPr id="5" name="Picture 4" descr="A picture containing drawing&#10;&#10;Description automatically generated">
            <a:extLst>
              <a:ext uri="{FF2B5EF4-FFF2-40B4-BE49-F238E27FC236}">
                <a16:creationId xmlns:a16="http://schemas.microsoft.com/office/drawing/2014/main" id="{0E27BEE2-A22D-44FF-A6E3-CA6E1F2B4097}"/>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91650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WHY H.E.A.T.?</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endParaRPr lang="en-US" dirty="0"/>
          </a:p>
          <a:p>
            <a:r>
              <a:rPr lang="en-US" dirty="0"/>
              <a:t>America has approximately 1.8 million people in prison.</a:t>
            </a:r>
          </a:p>
          <a:p>
            <a:r>
              <a:rPr lang="en-US" dirty="0"/>
              <a:t>Black males represent approximately 45% of state prison inmates convicted of drug offenses despite composing only 12% of the U.S. population although black males do not evidence any higher rates of involvement in substance abuse than other racial groups.</a:t>
            </a:r>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273872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A574A-845B-4BF5-926B-1A00FFAF36B3}"/>
              </a:ext>
            </a:extLst>
          </p:cNvPr>
          <p:cNvSpPr txBox="1"/>
          <p:nvPr/>
        </p:nvSpPr>
        <p:spPr>
          <a:xfrm>
            <a:off x="377299" y="1108696"/>
            <a:ext cx="11043138" cy="3570208"/>
          </a:xfrm>
          <a:prstGeom prst="rect">
            <a:avLst/>
          </a:prstGeom>
          <a:noFill/>
        </p:spPr>
        <p:txBody>
          <a:bodyPr wrap="square" rtlCol="0">
            <a:spAutoFit/>
          </a:bodyPr>
          <a:lstStyle/>
          <a:p>
            <a:pPr algn="ctr"/>
            <a:r>
              <a:rPr lang="en-US" sz="4000" b="1" dirty="0">
                <a:solidFill>
                  <a:prstClr val="white"/>
                </a:solidFill>
              </a:rPr>
              <a:t>Types of Leaders – Democratic</a:t>
            </a:r>
          </a:p>
          <a:p>
            <a:endParaRPr lang="en-US" dirty="0"/>
          </a:p>
          <a:p>
            <a:endParaRPr lang="en-US" sz="2800" dirty="0"/>
          </a:p>
          <a:p>
            <a:pPr marL="457200" indent="-457200">
              <a:buFont typeface="Arial" panose="020B0604020202020204" pitchFamily="34" charset="0"/>
              <a:buChar char="•"/>
            </a:pPr>
            <a:r>
              <a:rPr lang="en-US" sz="2800" dirty="0"/>
              <a:t>Participative leaders encourage group members to participate but retain the final say over the decision-making process.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Group members fell engaged in the process and are more motivated and creative.</a:t>
            </a:r>
          </a:p>
        </p:txBody>
      </p:sp>
      <p:pic>
        <p:nvPicPr>
          <p:cNvPr id="5" name="Picture 4" descr="A picture containing drawing&#10;&#10;Description automatically generated">
            <a:extLst>
              <a:ext uri="{FF2B5EF4-FFF2-40B4-BE49-F238E27FC236}">
                <a16:creationId xmlns:a16="http://schemas.microsoft.com/office/drawing/2014/main" id="{0E27BEE2-A22D-44FF-A6E3-CA6E1F2B4097}"/>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413962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B915-AFDD-2341-9EFD-B4614731246A}"/>
              </a:ext>
            </a:extLst>
          </p:cNvPr>
          <p:cNvSpPr>
            <a:spLocks noGrp="1"/>
          </p:cNvSpPr>
          <p:nvPr>
            <p:ph type="title"/>
          </p:nvPr>
        </p:nvSpPr>
        <p:spPr/>
        <p:txBody>
          <a:bodyPr>
            <a:normAutofit/>
          </a:bodyPr>
          <a:lstStyle/>
          <a:p>
            <a:pPr algn="ctr"/>
            <a:r>
              <a:rPr lang="en-US" sz="4000" b="1" dirty="0"/>
              <a:t>H.E.A.T. Groups</a:t>
            </a:r>
          </a:p>
        </p:txBody>
      </p:sp>
      <p:sp>
        <p:nvSpPr>
          <p:cNvPr id="3" name="Content Placeholder 2">
            <a:extLst>
              <a:ext uri="{FF2B5EF4-FFF2-40B4-BE49-F238E27FC236}">
                <a16:creationId xmlns:a16="http://schemas.microsoft.com/office/drawing/2014/main" id="{BCF9D62C-4000-C940-B07B-2C1F3369544C}"/>
              </a:ext>
            </a:extLst>
          </p:cNvPr>
          <p:cNvSpPr>
            <a:spLocks noGrp="1"/>
          </p:cNvSpPr>
          <p:nvPr>
            <p:ph idx="1"/>
          </p:nvPr>
        </p:nvSpPr>
        <p:spPr>
          <a:xfrm>
            <a:off x="1443800" y="2505456"/>
            <a:ext cx="9613861" cy="3599316"/>
          </a:xfrm>
        </p:spPr>
        <p:txBody>
          <a:bodyPr/>
          <a:lstStyle/>
          <a:p>
            <a:r>
              <a:rPr lang="en-US" sz="2800" dirty="0"/>
              <a:t>Language</a:t>
            </a:r>
          </a:p>
          <a:p>
            <a:r>
              <a:rPr lang="en-US" sz="2800" dirty="0"/>
              <a:t>Frequent deviations from the main task</a:t>
            </a:r>
          </a:p>
          <a:p>
            <a:r>
              <a:rPr lang="en-US" sz="2800" dirty="0"/>
              <a:t>Initial high level of Ambivalence</a:t>
            </a:r>
          </a:p>
          <a:p>
            <a:r>
              <a:rPr lang="en-US" sz="2800" dirty="0"/>
              <a:t>Cell phone distraction </a:t>
            </a:r>
          </a:p>
          <a:p>
            <a:r>
              <a:rPr lang="en-US" sz="2800" dirty="0"/>
              <a:t>Staff splitting</a:t>
            </a:r>
          </a:p>
          <a:p>
            <a:r>
              <a:rPr lang="en-US" sz="2800" dirty="0"/>
              <a:t>Glamorization/defense of drug selling as a means of survival</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52CDFCB1-6806-4072-909E-53ECB0F728ED}"/>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500611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Shape 714"/>
        <p:cNvGrpSpPr/>
        <p:nvPr/>
      </p:nvGrpSpPr>
      <p:grpSpPr>
        <a:xfrm>
          <a:off x="0" y="0"/>
          <a:ext cx="0" cy="0"/>
          <a:chOff x="0" y="0"/>
          <a:chExt cx="0" cy="0"/>
        </a:xfrm>
      </p:grpSpPr>
      <p:pic>
        <p:nvPicPr>
          <p:cNvPr id="73" name="Picture 72">
            <a:extLst>
              <a:ext uri="{FF2B5EF4-FFF2-40B4-BE49-F238E27FC236}">
                <a16:creationId xmlns:a16="http://schemas.microsoft.com/office/drawing/2014/main" id="{62CFFBB8-E539-483F-B9AA-088F7D4B17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5" name="Picture 74">
            <a:extLst>
              <a:ext uri="{FF2B5EF4-FFF2-40B4-BE49-F238E27FC236}">
                <a16:creationId xmlns:a16="http://schemas.microsoft.com/office/drawing/2014/main" id="{552C38B8-B7F9-478B-8D67-99B248A946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77" name="Rectangle 76">
            <a:extLst>
              <a:ext uri="{FF2B5EF4-FFF2-40B4-BE49-F238E27FC236}">
                <a16:creationId xmlns:a16="http://schemas.microsoft.com/office/drawing/2014/main" id="{8ADE9738-7B48-4F06-BA7B-E2CF9663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CAF43216-230D-4305-A1C8-B62D812B5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47675"/>
            <a:ext cx="11237976" cy="593026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a:extLst>
              <a:ext uri="{FF2B5EF4-FFF2-40B4-BE49-F238E27FC236}">
                <a16:creationId xmlns:a16="http://schemas.microsoft.com/office/drawing/2014/main" id="{4C21F334-0A3E-42C2-9E38-F9F4F94073C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72627" y="978802"/>
            <a:ext cx="8651609" cy="486652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ABFE1D33-74D4-49A6-BE38-4E9E88ED96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3" name="Rectangle 82">
            <a:extLst>
              <a:ext uri="{FF2B5EF4-FFF2-40B4-BE49-F238E27FC236}">
                <a16:creationId xmlns:a16="http://schemas.microsoft.com/office/drawing/2014/main" id="{8B596859-88E8-4EB6-B800-82A454647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picture containing drawing&#10;&#10;Description automatically generated">
            <a:extLst>
              <a:ext uri="{FF2B5EF4-FFF2-40B4-BE49-F238E27FC236}">
                <a16:creationId xmlns:a16="http://schemas.microsoft.com/office/drawing/2014/main" id="{8FADDF3A-7B7B-4A48-AA82-88EA626BEEC8}"/>
              </a:ext>
            </a:extLst>
          </p:cNvPr>
          <p:cNvPicPr>
            <a:picLocks noChangeAspect="1"/>
          </p:cNvPicPr>
          <p:nvPr/>
        </p:nvPicPr>
        <p:blipFill>
          <a:blip r:embed="rId6"/>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895222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9AD1-FE43-354F-91B6-655301189C6A}"/>
              </a:ext>
            </a:extLst>
          </p:cNvPr>
          <p:cNvSpPr>
            <a:spLocks noGrp="1"/>
          </p:cNvSpPr>
          <p:nvPr>
            <p:ph type="title"/>
          </p:nvPr>
        </p:nvSpPr>
        <p:spPr/>
        <p:txBody>
          <a:bodyPr>
            <a:normAutofit/>
          </a:bodyPr>
          <a:lstStyle/>
          <a:p>
            <a:pPr algn="ctr"/>
            <a:r>
              <a:rPr lang="en-US" sz="4000" b="1" dirty="0"/>
              <a:t>Program Structure</a:t>
            </a:r>
          </a:p>
        </p:txBody>
      </p:sp>
      <p:sp>
        <p:nvSpPr>
          <p:cNvPr id="3" name="Content Placeholder 2">
            <a:extLst>
              <a:ext uri="{FF2B5EF4-FFF2-40B4-BE49-F238E27FC236}">
                <a16:creationId xmlns:a16="http://schemas.microsoft.com/office/drawing/2014/main" id="{12410AB9-301E-C440-99BB-A729D92DE636}"/>
              </a:ext>
            </a:extLst>
          </p:cNvPr>
          <p:cNvSpPr>
            <a:spLocks noGrp="1"/>
          </p:cNvSpPr>
          <p:nvPr>
            <p:ph idx="1"/>
          </p:nvPr>
        </p:nvSpPr>
        <p:spPr/>
        <p:txBody>
          <a:bodyPr>
            <a:normAutofit lnSpcReduction="10000"/>
          </a:bodyPr>
          <a:lstStyle/>
          <a:p>
            <a:r>
              <a:rPr lang="en-US" sz="2800" dirty="0"/>
              <a:t>Mondays and Tuesdays</a:t>
            </a:r>
          </a:p>
          <a:p>
            <a:r>
              <a:rPr lang="en-US" sz="2800" dirty="0"/>
              <a:t>Mornings or Evenings</a:t>
            </a:r>
          </a:p>
          <a:p>
            <a:r>
              <a:rPr lang="en-US" sz="2800" dirty="0"/>
              <a:t>5 pm-6:30pm or 10:30am-12pm</a:t>
            </a:r>
          </a:p>
          <a:p>
            <a:r>
              <a:rPr lang="en-US" sz="2800" dirty="0"/>
              <a:t>Combine with I.O.P if necessary(1.5hr IOP/1.5hr H.E.A.T)</a:t>
            </a:r>
          </a:p>
          <a:p>
            <a:r>
              <a:rPr lang="en-US" sz="2800" dirty="0"/>
              <a:t>After completion of I.O.P client’s attend H.E.A.T sessions</a:t>
            </a:r>
          </a:p>
          <a:p>
            <a:r>
              <a:rPr lang="en-US" sz="2800" dirty="0"/>
              <a:t>Weekly Individual counseling sessions by Clinical Case Manager</a:t>
            </a:r>
          </a:p>
          <a:p>
            <a:r>
              <a:rPr lang="en-US" sz="2800" dirty="0"/>
              <a:t>Constant contact through via cell phones</a:t>
            </a:r>
          </a:p>
        </p:txBody>
      </p:sp>
      <p:pic>
        <p:nvPicPr>
          <p:cNvPr id="4" name="Picture 3" descr="A picture containing drawing&#10;&#10;Description automatically generated">
            <a:extLst>
              <a:ext uri="{FF2B5EF4-FFF2-40B4-BE49-F238E27FC236}">
                <a16:creationId xmlns:a16="http://schemas.microsoft.com/office/drawing/2014/main" id="{2CB0474A-5558-4368-84A4-2BAD79EC712C}"/>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485745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Challenges</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r>
              <a:rPr lang="en-US" sz="2800" dirty="0"/>
              <a:t>Conducting H.E.A.T. Orientation for new clients</a:t>
            </a:r>
          </a:p>
          <a:p>
            <a:r>
              <a:rPr lang="en-US" sz="2800" dirty="0"/>
              <a:t>Community portion of H.E.A.T. is a closed group</a:t>
            </a:r>
          </a:p>
          <a:p>
            <a:r>
              <a:rPr lang="en-US" sz="2800" dirty="0"/>
              <a:t>Transportation</a:t>
            </a:r>
          </a:p>
          <a:p>
            <a:r>
              <a:rPr lang="en-US" sz="2800" dirty="0"/>
              <a:t>Navigating the Healing Voices project</a:t>
            </a:r>
          </a:p>
          <a:p>
            <a:r>
              <a:rPr lang="en-US" sz="2800" dirty="0"/>
              <a:t>Involving community partners</a:t>
            </a:r>
          </a:p>
          <a:p>
            <a:r>
              <a:rPr lang="en-US" sz="2800" dirty="0"/>
              <a:t>Completion of the program spelled out at the Drug court Orientation </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636827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COMMUNITY PROJECT: HEALING VOICES</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endParaRPr lang="en-US" dirty="0"/>
          </a:p>
          <a:p>
            <a:r>
              <a:rPr lang="en-US" dirty="0"/>
              <a:t>“Healing Voices is a photo/voice method commonly used in the field of community development, public health, and education that combines photography with grass roots social action”.</a:t>
            </a:r>
          </a:p>
          <a:p>
            <a:r>
              <a:rPr lang="en-US" dirty="0"/>
              <a:t>Clients take photos that represent the point of view of their community and develop a narrative that goes along with the photo as well as discuss their strategy for appropriate action.</a:t>
            </a:r>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443669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COMMUNITY PROJECT: HEALING VOICES</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r>
              <a:rPr lang="en-US" dirty="0"/>
              <a:t>The client has learned about institutional barriers to equity including socio-economic policies that impact neighborhood conditions and how to explore the root causes of such conditions related to these same policies.</a:t>
            </a:r>
          </a:p>
          <a:p>
            <a:r>
              <a:rPr lang="en-US" dirty="0"/>
              <a:t>The project stretches over the course of six weeks and culminates into a viewing and presentation in the company of family, friends, community leaders, policy makers and other stakeholders that have been personally invited to hear the client’s experiences and ideas.</a:t>
            </a:r>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758921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A903-63E8-7943-96A5-52E0B8CBEB68}"/>
              </a:ext>
            </a:extLst>
          </p:cNvPr>
          <p:cNvSpPr>
            <a:spLocks noGrp="1"/>
          </p:cNvSpPr>
          <p:nvPr>
            <p:ph type="title"/>
          </p:nvPr>
        </p:nvSpPr>
        <p:spPr/>
        <p:txBody>
          <a:bodyPr>
            <a:normAutofit/>
          </a:bodyPr>
          <a:lstStyle/>
          <a:p>
            <a:pPr algn="ctr"/>
            <a:r>
              <a:rPr lang="en-US" sz="4000" b="1" dirty="0"/>
              <a:t>Tips For Healing Voices</a:t>
            </a:r>
          </a:p>
        </p:txBody>
      </p:sp>
      <p:sp>
        <p:nvSpPr>
          <p:cNvPr id="3" name="Content Placeholder 2">
            <a:extLst>
              <a:ext uri="{FF2B5EF4-FFF2-40B4-BE49-F238E27FC236}">
                <a16:creationId xmlns:a16="http://schemas.microsoft.com/office/drawing/2014/main" id="{FC4F5C23-6F7A-A34E-9D49-DD08962DE8FB}"/>
              </a:ext>
            </a:extLst>
          </p:cNvPr>
          <p:cNvSpPr>
            <a:spLocks noGrp="1"/>
          </p:cNvSpPr>
          <p:nvPr>
            <p:ph idx="1"/>
          </p:nvPr>
        </p:nvSpPr>
        <p:spPr>
          <a:xfrm>
            <a:off x="2024109" y="2272683"/>
            <a:ext cx="9779277" cy="3832089"/>
          </a:xfrm>
        </p:spPr>
        <p:txBody>
          <a:bodyPr>
            <a:normAutofit lnSpcReduction="10000"/>
          </a:bodyPr>
          <a:lstStyle/>
          <a:p>
            <a:r>
              <a:rPr lang="en-US" dirty="0"/>
              <a:t>Use the phone</a:t>
            </a:r>
          </a:p>
          <a:p>
            <a:r>
              <a:rPr lang="en-US" dirty="0"/>
              <a:t>Clothing</a:t>
            </a:r>
          </a:p>
          <a:p>
            <a:r>
              <a:rPr lang="en-US" dirty="0"/>
              <a:t>Communicate the project appropriately</a:t>
            </a:r>
          </a:p>
          <a:p>
            <a:r>
              <a:rPr lang="en-US" dirty="0"/>
              <a:t>Projects in picture form</a:t>
            </a:r>
          </a:p>
          <a:p>
            <a:r>
              <a:rPr lang="en-US" dirty="0"/>
              <a:t>May need to work in a group throughout</a:t>
            </a:r>
          </a:p>
          <a:p>
            <a:r>
              <a:rPr lang="en-US" dirty="0"/>
              <a:t>Invitation of family members and Community Leaders</a:t>
            </a:r>
          </a:p>
          <a:p>
            <a:r>
              <a:rPr lang="en-US" dirty="0"/>
              <a:t>Food served</a:t>
            </a:r>
          </a:p>
          <a:p>
            <a:r>
              <a:rPr lang="en-US" dirty="0"/>
              <a:t>Program</a:t>
            </a:r>
          </a:p>
          <a:p>
            <a:r>
              <a:rPr lang="en-US" dirty="0"/>
              <a:t>Pictures</a:t>
            </a:r>
          </a:p>
        </p:txBody>
      </p:sp>
      <p:pic>
        <p:nvPicPr>
          <p:cNvPr id="4" name="Picture 3" descr="A picture containing drawing&#10;&#10;Description automatically generated">
            <a:extLst>
              <a:ext uri="{FF2B5EF4-FFF2-40B4-BE49-F238E27FC236}">
                <a16:creationId xmlns:a16="http://schemas.microsoft.com/office/drawing/2014/main" id="{9C5961E0-9458-43BA-B36F-961BECE5A3D8}"/>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3184023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6" name="Picture 4" descr="Camera Basics and Photography for Beginners">
            <a:extLst>
              <a:ext uri="{FF2B5EF4-FFF2-40B4-BE49-F238E27FC236}">
                <a16:creationId xmlns:a16="http://schemas.microsoft.com/office/drawing/2014/main" id="{BA296768-3310-4AEE-BB3A-B84E68DCD2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9091"/>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5AAB1F-90C9-485B-A5A3-CE290B382CFE}"/>
              </a:ext>
            </a:extLst>
          </p:cNvPr>
          <p:cNvSpPr>
            <a:spLocks noGrp="1"/>
          </p:cNvSpPr>
          <p:nvPr>
            <p:ph type="ctrTitle"/>
          </p:nvPr>
        </p:nvSpPr>
        <p:spPr>
          <a:xfrm>
            <a:off x="680322" y="4402667"/>
            <a:ext cx="8133478" cy="940240"/>
          </a:xfrm>
        </p:spPr>
        <p:txBody>
          <a:bodyPr vert="horz" lIns="91440" tIns="45720" rIns="91440" bIns="45720" rtlCol="0">
            <a:normAutofit/>
          </a:bodyPr>
          <a:lstStyle/>
          <a:p>
            <a:pPr lvl="0">
              <a:spcAft>
                <a:spcPts val="600"/>
              </a:spcAft>
            </a:pPr>
            <a:r>
              <a:rPr lang="en-US" sz="4800" b="1"/>
              <a:t>Photos</a:t>
            </a:r>
            <a:endParaRPr lang="en-US" sz="4800"/>
          </a:p>
        </p:txBody>
      </p:sp>
      <p:sp>
        <p:nvSpPr>
          <p:cNvPr id="5" name="Subtitle 4">
            <a:extLst>
              <a:ext uri="{FF2B5EF4-FFF2-40B4-BE49-F238E27FC236}">
                <a16:creationId xmlns:a16="http://schemas.microsoft.com/office/drawing/2014/main" id="{B3C6930E-2511-48D2-A388-CDAC3595D5AB}"/>
              </a:ext>
            </a:extLst>
          </p:cNvPr>
          <p:cNvSpPr>
            <a:spLocks noGrp="1"/>
          </p:cNvSpPr>
          <p:nvPr>
            <p:ph type="subTitle" idx="1"/>
          </p:nvPr>
        </p:nvSpPr>
        <p:spPr>
          <a:xfrm>
            <a:off x="680322" y="5342302"/>
            <a:ext cx="8133478" cy="406566"/>
          </a:xfrm>
        </p:spPr>
        <p:txBody>
          <a:bodyPr vert="horz" lIns="91440" tIns="45720" rIns="91440" bIns="45720" rtlCol="0">
            <a:normAutofit/>
          </a:bodyPr>
          <a:lstStyle/>
          <a:p>
            <a:endParaRPr lang="en-US" sz="1800"/>
          </a:p>
        </p:txBody>
      </p:sp>
      <p:sp>
        <p:nvSpPr>
          <p:cNvPr id="145" name="Rectangle 144">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46">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picture containing drawing&#10;&#10;Description automatically generated">
            <a:extLst>
              <a:ext uri="{FF2B5EF4-FFF2-40B4-BE49-F238E27FC236}">
                <a16:creationId xmlns:a16="http://schemas.microsoft.com/office/drawing/2014/main" id="{ACCAAC02-ED68-426A-96AE-EBF4A71E641F}"/>
              </a:ext>
            </a:extLst>
          </p:cNvPr>
          <p:cNvPicPr>
            <a:picLocks noChangeAspect="1"/>
          </p:cNvPicPr>
          <p:nvPr/>
        </p:nvPicPr>
        <p:blipFill>
          <a:blip r:embed="rId5"/>
          <a:stretch>
            <a:fillRect/>
          </a:stretch>
        </p:blipFill>
        <p:spPr>
          <a:xfrm>
            <a:off x="9262526" y="4320603"/>
            <a:ext cx="2775485" cy="1465017"/>
          </a:xfrm>
          <a:prstGeom prst="rect">
            <a:avLst/>
          </a:prstGeom>
        </p:spPr>
      </p:pic>
    </p:spTree>
    <p:extLst>
      <p:ext uri="{BB962C8B-B14F-4D97-AF65-F5344CB8AC3E}">
        <p14:creationId xmlns:p14="http://schemas.microsoft.com/office/powerpoint/2010/main" val="33342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FB45-8DB9-2E4B-A1D0-42AD8570D0C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435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WHY H.E.A.T.?</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pPr algn="ctr"/>
            <a:r>
              <a:rPr lang="en-US" dirty="0"/>
              <a:t>The life expectancy at birth for black males in the U.S.  is lower than that for males in Iran, Columbia and Sri Lanka - populations identified by the United Nations as having “medium human development.” </a:t>
            </a:r>
          </a:p>
          <a:p>
            <a:pPr algn="ctr"/>
            <a:r>
              <a:rPr lang="en-US" dirty="0"/>
              <a:t>In fact, the average life expectancy for black males is much closer to that of Viet Nam, El Salvador and Iraq than it is to the life expectancy of white males in the United States.</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27535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tanding in a room&#10;&#10;Description automatically generated">
            <a:extLst>
              <a:ext uri="{FF2B5EF4-FFF2-40B4-BE49-F238E27FC236}">
                <a16:creationId xmlns:a16="http://schemas.microsoft.com/office/drawing/2014/main" id="{516C5000-A44A-4459-B488-B007E8FBAF39}"/>
              </a:ext>
            </a:extLst>
          </p:cNvPr>
          <p:cNvPicPr>
            <a:picLocks noChangeAspect="1"/>
          </p:cNvPicPr>
          <p:nvPr/>
        </p:nvPicPr>
        <p:blipFill rotWithShape="1">
          <a:blip r:embed="rId2"/>
          <a:srcRect b="25000"/>
          <a:stretch/>
        </p:blipFill>
        <p:spPr>
          <a:xfrm>
            <a:off x="20" y="10"/>
            <a:ext cx="12191980" cy="6857990"/>
          </a:xfrm>
          <a:prstGeom prst="rect">
            <a:avLst/>
          </a:prstGeom>
        </p:spPr>
      </p:pic>
    </p:spTree>
    <p:extLst>
      <p:ext uri="{BB962C8B-B14F-4D97-AF65-F5344CB8AC3E}">
        <p14:creationId xmlns:p14="http://schemas.microsoft.com/office/powerpoint/2010/main" val="3920307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7AE537A3-D52A-425B-9FF6-CBFC70F32869}"/>
              </a:ext>
            </a:extLst>
          </p:cNvPr>
          <p:cNvPicPr>
            <a:picLocks noChangeAspect="1"/>
          </p:cNvPicPr>
          <p:nvPr/>
        </p:nvPicPr>
        <p:blipFill rotWithShape="1">
          <a:blip r:embed="rId2"/>
          <a:srcRect b="25000"/>
          <a:stretch/>
        </p:blipFill>
        <p:spPr>
          <a:xfrm>
            <a:off x="20" y="10"/>
            <a:ext cx="12191980" cy="6857990"/>
          </a:xfrm>
          <a:prstGeom prst="rect">
            <a:avLst/>
          </a:prstGeom>
        </p:spPr>
      </p:pic>
    </p:spTree>
    <p:extLst>
      <p:ext uri="{BB962C8B-B14F-4D97-AF65-F5344CB8AC3E}">
        <p14:creationId xmlns:p14="http://schemas.microsoft.com/office/powerpoint/2010/main" val="3926201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 name="Picture 2" descr="A picture containing person, man, holding, posing&#10;&#10;Description automatically generated">
            <a:extLst>
              <a:ext uri="{FF2B5EF4-FFF2-40B4-BE49-F238E27FC236}">
                <a16:creationId xmlns:a16="http://schemas.microsoft.com/office/drawing/2014/main" id="{4493022C-9303-4A33-B5E4-60A9E9DB84F5}"/>
              </a:ext>
            </a:extLst>
          </p:cNvPr>
          <p:cNvPicPr>
            <a:picLocks noChangeAspect="1"/>
          </p:cNvPicPr>
          <p:nvPr/>
        </p:nvPicPr>
        <p:blipFill rotWithShape="1">
          <a:blip r:embed="rId2"/>
          <a:srcRect t="1882" b="27586"/>
          <a:stretch/>
        </p:blipFill>
        <p:spPr>
          <a:xfrm>
            <a:off x="20" y="10"/>
            <a:ext cx="12191980" cy="6857990"/>
          </a:xfrm>
          <a:prstGeom prst="rect">
            <a:avLst/>
          </a:prstGeom>
        </p:spPr>
      </p:pic>
    </p:spTree>
    <p:extLst>
      <p:ext uri="{BB962C8B-B14F-4D97-AF65-F5344CB8AC3E}">
        <p14:creationId xmlns:p14="http://schemas.microsoft.com/office/powerpoint/2010/main" val="458524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 name="Picture 2" descr="A person wearing a suit and tie standing in front of a store&#10;&#10;Description automatically generated">
            <a:extLst>
              <a:ext uri="{FF2B5EF4-FFF2-40B4-BE49-F238E27FC236}">
                <a16:creationId xmlns:a16="http://schemas.microsoft.com/office/drawing/2014/main" id="{A67B652E-8C2C-4686-B2DD-8F533936D4C2}"/>
              </a:ext>
            </a:extLst>
          </p:cNvPr>
          <p:cNvPicPr>
            <a:picLocks noChangeAspect="1"/>
          </p:cNvPicPr>
          <p:nvPr/>
        </p:nvPicPr>
        <p:blipFill rotWithShape="1">
          <a:blip r:embed="rId2"/>
          <a:srcRect r="-1" b="31945"/>
          <a:stretch/>
        </p:blipFill>
        <p:spPr>
          <a:xfrm>
            <a:off x="321733" y="321732"/>
            <a:ext cx="11545354" cy="589280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96207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HOW TO START H.E.A.T. IN YOUR AREA</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endParaRPr lang="en-US" dirty="0"/>
          </a:p>
          <a:p>
            <a:r>
              <a:rPr lang="en-US" dirty="0"/>
              <a:t>Contact Information:</a:t>
            </a:r>
          </a:p>
          <a:p>
            <a:r>
              <a:rPr lang="en-US" dirty="0"/>
              <a:t>Heattime.com, or</a:t>
            </a:r>
          </a:p>
          <a:p>
            <a:r>
              <a:rPr lang="en-US" dirty="0"/>
              <a:t>Heattime.org</a:t>
            </a:r>
          </a:p>
          <a:p>
            <a:r>
              <a:rPr lang="en-US" dirty="0"/>
              <a:t>Co-founder-Darryl Turpin, </a:t>
            </a:r>
            <a:r>
              <a:rPr lang="en-US" dirty="0">
                <a:hlinkClick r:id="rId2"/>
              </a:rPr>
              <a:t>Darrylturpin@yahoo.com</a:t>
            </a:r>
            <a:r>
              <a:rPr lang="en-US" dirty="0"/>
              <a:t>, or at 502-558-1224</a:t>
            </a:r>
          </a:p>
          <a:p>
            <a:r>
              <a:rPr lang="en-US" dirty="0"/>
              <a:t>Co-founder-Guy Wheeler, 954-261-6222</a:t>
            </a:r>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3"/>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3543360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8C33-EA37-234B-BE5F-3709ECE7821D}"/>
              </a:ext>
            </a:extLst>
          </p:cNvPr>
          <p:cNvSpPr>
            <a:spLocks noGrp="1"/>
          </p:cNvSpPr>
          <p:nvPr>
            <p:ph type="ctrTitle"/>
          </p:nvPr>
        </p:nvSpPr>
        <p:spPr/>
        <p:txBody>
          <a:bodyPr/>
          <a:lstStyle/>
          <a:p>
            <a:r>
              <a:rPr lang="en-US" dirty="0"/>
              <a:t>H.E.A.T.</a:t>
            </a:r>
          </a:p>
        </p:txBody>
      </p:sp>
      <p:sp>
        <p:nvSpPr>
          <p:cNvPr id="3" name="Subtitle 2">
            <a:extLst>
              <a:ext uri="{FF2B5EF4-FFF2-40B4-BE49-F238E27FC236}">
                <a16:creationId xmlns:a16="http://schemas.microsoft.com/office/drawing/2014/main" id="{10EF2E37-171B-2141-987D-165D6484F62A}"/>
              </a:ext>
            </a:extLst>
          </p:cNvPr>
          <p:cNvSpPr>
            <a:spLocks noGrp="1"/>
          </p:cNvSpPr>
          <p:nvPr>
            <p:ph type="subTitle" idx="1"/>
          </p:nvPr>
        </p:nvSpPr>
        <p:spPr>
          <a:xfrm>
            <a:off x="478302" y="4520649"/>
            <a:ext cx="8553157" cy="1612866"/>
          </a:xfrm>
        </p:spPr>
        <p:txBody>
          <a:bodyPr>
            <a:normAutofit/>
          </a:bodyPr>
          <a:lstStyle/>
          <a:p>
            <a:r>
              <a:rPr lang="en-US" dirty="0"/>
              <a:t>For additional information regarding the implementation of the H.E.A.T program  with addiction treatment, please contact Antonio Conway at 216-404-1900 or by email at aconway@moorecounseling.com. </a:t>
            </a:r>
          </a:p>
        </p:txBody>
      </p:sp>
      <p:pic>
        <p:nvPicPr>
          <p:cNvPr id="5" name="Picture 4" descr="A picture containing drawing&#10;&#10;Description automatically generated">
            <a:extLst>
              <a:ext uri="{FF2B5EF4-FFF2-40B4-BE49-F238E27FC236}">
                <a16:creationId xmlns:a16="http://schemas.microsoft.com/office/drawing/2014/main" id="{84B81A31-3391-485E-98E1-F5970D59A4C0}"/>
              </a:ext>
            </a:extLst>
          </p:cNvPr>
          <p:cNvPicPr>
            <a:picLocks noChangeAspect="1"/>
          </p:cNvPicPr>
          <p:nvPr/>
        </p:nvPicPr>
        <p:blipFill>
          <a:blip r:embed="rId2"/>
          <a:stretch>
            <a:fillRect/>
          </a:stretch>
        </p:blipFill>
        <p:spPr>
          <a:xfrm>
            <a:off x="9144000" y="2754412"/>
            <a:ext cx="3047999" cy="1352367"/>
          </a:xfrm>
          <a:prstGeom prst="rect">
            <a:avLst/>
          </a:prstGeom>
        </p:spPr>
      </p:pic>
    </p:spTree>
    <p:extLst>
      <p:ext uri="{BB962C8B-B14F-4D97-AF65-F5344CB8AC3E}">
        <p14:creationId xmlns:p14="http://schemas.microsoft.com/office/powerpoint/2010/main" val="229234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fontScale="90000"/>
          </a:bodyPr>
          <a:lstStyle/>
          <a:p>
            <a:pPr algn="ctr"/>
            <a:r>
              <a:rPr lang="en-US" sz="4800" dirty="0"/>
              <a:t>Selected male life expectancies at birth</a:t>
            </a:r>
            <a:endParaRPr lang="en-US" sz="4000" b="1" dirty="0"/>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normAutofit lnSpcReduction="10000"/>
          </a:bodyPr>
          <a:lstStyle/>
          <a:p>
            <a:pPr>
              <a:buNone/>
            </a:pPr>
            <a:r>
              <a:rPr lang="en-US" dirty="0"/>
              <a:t>United States (white)				74.6</a:t>
            </a:r>
          </a:p>
          <a:p>
            <a:pPr>
              <a:buNone/>
            </a:pPr>
            <a:r>
              <a:rPr lang="en-US" dirty="0"/>
              <a:t>Sri Lanka						71.5</a:t>
            </a:r>
          </a:p>
          <a:p>
            <a:pPr>
              <a:buNone/>
            </a:pPr>
            <a:r>
              <a:rPr lang="en-US" dirty="0"/>
              <a:t>Ecuador						71.4</a:t>
            </a:r>
          </a:p>
          <a:p>
            <a:pPr>
              <a:buNone/>
            </a:pPr>
            <a:r>
              <a:rPr lang="en-US" dirty="0"/>
              <a:t>Malaysia						70.9</a:t>
            </a:r>
          </a:p>
          <a:p>
            <a:pPr>
              <a:buNone/>
            </a:pPr>
            <a:r>
              <a:rPr lang="en-US" dirty="0"/>
              <a:t>Iran							69.0</a:t>
            </a:r>
          </a:p>
          <a:p>
            <a:pPr>
              <a:buNone/>
            </a:pPr>
            <a:r>
              <a:rPr lang="en-US" dirty="0"/>
              <a:t>Columbia						69.3</a:t>
            </a:r>
          </a:p>
          <a:p>
            <a:pPr>
              <a:buNone/>
            </a:pPr>
            <a:r>
              <a:rPr lang="en-US" dirty="0"/>
              <a:t>United States (black)				68.8</a:t>
            </a:r>
          </a:p>
          <a:p>
            <a:pPr>
              <a:buNone/>
            </a:pPr>
            <a:r>
              <a:rPr lang="en-US" dirty="0"/>
              <a:t>Viet Nam						68.6</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95498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WHY H.E.A.T.?</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endParaRPr lang="en-US" dirty="0"/>
          </a:p>
          <a:p>
            <a:endParaRPr lang="en-US" dirty="0"/>
          </a:p>
          <a:p>
            <a:pPr marL="0" indent="0">
              <a:buNone/>
            </a:pPr>
            <a:r>
              <a:rPr lang="en-US" sz="2800" dirty="0"/>
              <a:t>According to the Schott report, 47 percent of African-American males graduate from high school. (New York 28 percent, Philadelphia 28 percent, Broward County Florida 39, Washington D.C., Chicago 44 percent, Nashville 47 percent).</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95980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fontScale="90000"/>
          </a:bodyPr>
          <a:lstStyle/>
          <a:p>
            <a:pPr algn="ctr"/>
            <a:r>
              <a:rPr lang="en-US" sz="4800" dirty="0"/>
              <a:t>Benefits of Education </a:t>
            </a:r>
            <a:br>
              <a:rPr lang="en-US" sz="4800" dirty="0"/>
            </a:br>
            <a:r>
              <a:rPr lang="en-US" sz="4800" dirty="0"/>
              <a:t>for Black vs. White Men</a:t>
            </a:r>
            <a:endParaRPr lang="en-US" sz="4000" b="1" dirty="0"/>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r>
              <a:rPr lang="en-US" sz="2800" dirty="0"/>
              <a:t>Black men with a high school diploma only earned 79% of white men</a:t>
            </a:r>
          </a:p>
          <a:p>
            <a:r>
              <a:rPr lang="en-US" sz="2800" dirty="0"/>
              <a:t>Black men with a college degree only earn 80% of white men</a:t>
            </a:r>
          </a:p>
          <a:p>
            <a:r>
              <a:rPr lang="en-US" sz="2800" dirty="0"/>
              <a:t>Black men only earned 73% earnings of white men</a:t>
            </a:r>
          </a:p>
          <a:p>
            <a:r>
              <a:rPr lang="en-US" sz="2800" dirty="0"/>
              <a:t>Black men’s rates of unemployment were 10% higher than white men’s</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191253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BF1D-18EF-B14A-B75F-276FC9B3F6A0}"/>
              </a:ext>
            </a:extLst>
          </p:cNvPr>
          <p:cNvSpPr>
            <a:spLocks noGrp="1"/>
          </p:cNvSpPr>
          <p:nvPr>
            <p:ph type="title"/>
          </p:nvPr>
        </p:nvSpPr>
        <p:spPr/>
        <p:txBody>
          <a:bodyPr>
            <a:normAutofit/>
          </a:bodyPr>
          <a:lstStyle/>
          <a:p>
            <a:pPr algn="ctr"/>
            <a:r>
              <a:rPr lang="en-US" sz="4000" b="1" dirty="0"/>
              <a:t>HOW DOES H.E.A.T. WORK?</a:t>
            </a:r>
          </a:p>
        </p:txBody>
      </p:sp>
      <p:sp>
        <p:nvSpPr>
          <p:cNvPr id="3" name="Content Placeholder 2">
            <a:extLst>
              <a:ext uri="{FF2B5EF4-FFF2-40B4-BE49-F238E27FC236}">
                <a16:creationId xmlns:a16="http://schemas.microsoft.com/office/drawing/2014/main" id="{E1247A25-99A6-5048-A22F-ED93E55E74B0}"/>
              </a:ext>
            </a:extLst>
          </p:cNvPr>
          <p:cNvSpPr>
            <a:spLocks noGrp="1"/>
          </p:cNvSpPr>
          <p:nvPr>
            <p:ph idx="1"/>
          </p:nvPr>
        </p:nvSpPr>
        <p:spPr/>
        <p:txBody>
          <a:bodyPr/>
          <a:lstStyle/>
          <a:p>
            <a:r>
              <a:rPr lang="en-US" dirty="0"/>
              <a:t>The program offers a two-day orientation followed by a 36-week curriculum. There is a facilitator guide along with workbooks for participants.</a:t>
            </a:r>
          </a:p>
          <a:p>
            <a:r>
              <a:rPr lang="en-US" dirty="0"/>
              <a:t>Each week covers one module across two days.</a:t>
            </a:r>
          </a:p>
          <a:p>
            <a:r>
              <a:rPr lang="en-US" dirty="0"/>
              <a:t>The curriculum is divided into three parts of twelve weeks each:</a:t>
            </a:r>
          </a:p>
          <a:p>
            <a:r>
              <a:rPr lang="en-US" dirty="0"/>
              <a:t>12- weeks of developing a relationship with self,</a:t>
            </a:r>
          </a:p>
          <a:p>
            <a:r>
              <a:rPr lang="en-US" dirty="0"/>
              <a:t>12- weeks of developing a relationship with family,</a:t>
            </a:r>
          </a:p>
          <a:p>
            <a:r>
              <a:rPr lang="en-US" dirty="0"/>
              <a:t>12- weeks of developing a relationship with your community</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F1C6E85-4E43-4D9B-A7FA-69ACA34A0E74}"/>
              </a:ext>
            </a:extLst>
          </p:cNvPr>
          <p:cNvPicPr>
            <a:picLocks noChangeAspect="1"/>
          </p:cNvPicPr>
          <p:nvPr/>
        </p:nvPicPr>
        <p:blipFill>
          <a:blip r:embed="rId2"/>
          <a:stretch>
            <a:fillRect/>
          </a:stretch>
        </p:blipFill>
        <p:spPr>
          <a:xfrm>
            <a:off x="10648875" y="886434"/>
            <a:ext cx="1543125" cy="814526"/>
          </a:xfrm>
          <a:prstGeom prst="rect">
            <a:avLst/>
          </a:prstGeom>
        </p:spPr>
      </p:pic>
    </p:spTree>
    <p:extLst>
      <p:ext uri="{BB962C8B-B14F-4D97-AF65-F5344CB8AC3E}">
        <p14:creationId xmlns:p14="http://schemas.microsoft.com/office/powerpoint/2010/main" val="655171893"/>
      </p:ext>
    </p:extLst>
  </p:cSld>
  <p:clrMapOvr>
    <a:masterClrMapping/>
  </p:clrMapOvr>
</p:sld>
</file>

<file path=ppt/theme/theme1.xml><?xml version="1.0" encoding="utf-8"?>
<a:theme xmlns:a="http://schemas.openxmlformats.org/drawingml/2006/main" name="Berli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8416</TotalTime>
  <Words>2376</Words>
  <Application>Microsoft Office PowerPoint</Application>
  <PresentationFormat>Widescreen</PresentationFormat>
  <Paragraphs>299</Paragraphs>
  <Slides>55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Maven Pro</vt:lpstr>
      <vt:lpstr>Trebuchet MS</vt:lpstr>
      <vt:lpstr>Verdana</vt:lpstr>
      <vt:lpstr>Berlin</vt:lpstr>
      <vt:lpstr>H.E.A.T.</vt:lpstr>
      <vt:lpstr>WHAT IS H.E.A.T.?</vt:lpstr>
      <vt:lpstr>HABILITATION OR REHABILITATION?</vt:lpstr>
      <vt:lpstr>WHY H.E.A.T.?</vt:lpstr>
      <vt:lpstr>WHY H.E.A.T.?</vt:lpstr>
      <vt:lpstr>Selected male life expectancies at birth</vt:lpstr>
      <vt:lpstr>WHY H.E.A.T.?</vt:lpstr>
      <vt:lpstr>Benefits of Education  for Black vs. White Men</vt:lpstr>
      <vt:lpstr>HOW DOES H.E.A.T. WORK?</vt:lpstr>
      <vt:lpstr> Four critical areas that contribute to being a better man </vt:lpstr>
      <vt:lpstr>RELATIONSHIP WITH SELF</vt:lpstr>
      <vt:lpstr>RELATIONSHIP WITH FAMILY</vt:lpstr>
      <vt:lpstr>RELATIONSHIP WITH COMMUNITY</vt:lpstr>
      <vt:lpstr>RELATIONSHIP WITH SPIRITUALITY</vt:lpstr>
      <vt:lpstr>SPIRITUAL FOUNDATION</vt:lpstr>
      <vt:lpstr>SPIRITUALITY: AGENT OF CHANGE</vt:lpstr>
      <vt:lpstr>SPIRITUALITY: AGENT OF CHANGE</vt:lpstr>
      <vt:lpstr>Group Facilitation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Groups</vt:lpstr>
      <vt:lpstr>PowerPoint Presentation</vt:lpstr>
      <vt:lpstr>Program Structure</vt:lpstr>
      <vt:lpstr>Challenges</vt:lpstr>
      <vt:lpstr>COMMUNITY PROJECT: HEALING VOICES</vt:lpstr>
      <vt:lpstr>COMMUNITY PROJECT: HEALING VOICES</vt:lpstr>
      <vt:lpstr>Tips For Healing Voices</vt:lpstr>
      <vt:lpstr>Photos</vt:lpstr>
      <vt:lpstr>PowerPoint Presentation</vt:lpstr>
      <vt:lpstr>PowerPoint Presentation</vt:lpstr>
      <vt:lpstr>PowerPoint Presentation</vt:lpstr>
      <vt:lpstr>PowerPoint Presentation</vt:lpstr>
      <vt:lpstr>PowerPoint Presentation</vt:lpstr>
      <vt:lpstr>HOW TO START H.E.A.T. IN YOUR AREA</vt:lpstr>
      <vt:lpstr>H.E.A.T.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dc:title>
  <dc:creator>Martina Moore</dc:creator>
  <cp:lastModifiedBy>MCMS Euclid</cp:lastModifiedBy>
  <cp:revision>38</cp:revision>
  <dcterms:created xsi:type="dcterms:W3CDTF">2020-03-12T17:37:18Z</dcterms:created>
  <dcterms:modified xsi:type="dcterms:W3CDTF">2021-04-22T13:03:26Z</dcterms:modified>
</cp:coreProperties>
</file>